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1857375"/>
  <p:embeddedFontLst>
    <p:embeddedFont>
      <p:font typeface="Roboto"/>
      <p:regular r:id="rId60"/>
      <p:bold r:id="rId61"/>
      <p:italic r:id="rId62"/>
      <p:boldItalic r:id="rId63"/>
    </p:embeddedFont>
    <p:embeddedFont>
      <p:font typeface="IBM Plex Mono SemiBold"/>
      <p:regular r:id="rId64"/>
      <p:bold r:id="rId65"/>
      <p:italic r:id="rId66"/>
      <p:boldItalic r:id="rId67"/>
    </p:embeddedFont>
    <p:embeddedFont>
      <p:font typeface="IBM Plex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D41928-7F50-47EE-990D-093A47FC8636}">
  <a:tblStyle styleId="{3AD41928-7F50-47EE-990D-093A47FC86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BMPlexMono-boldItalic.fntdata"/><Relationship Id="rId70" Type="http://schemas.openxmlformats.org/officeDocument/2006/relationships/font" Target="fonts/IBMPlex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IBMPlexMonoSemiBold-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IBMPlexMonoSemiBold-italic.fntdata"/><Relationship Id="rId21" Type="http://schemas.openxmlformats.org/officeDocument/2006/relationships/slide" Target="slides/slide15.xml"/><Relationship Id="rId65" Type="http://schemas.openxmlformats.org/officeDocument/2006/relationships/font" Target="fonts/IBMPlexMonoSemiBold-bold.fntdata"/><Relationship Id="rId24" Type="http://schemas.openxmlformats.org/officeDocument/2006/relationships/slide" Target="slides/slide18.xml"/><Relationship Id="rId68" Type="http://schemas.openxmlformats.org/officeDocument/2006/relationships/font" Target="fonts/IBMPlexMono-regular.fntdata"/><Relationship Id="rId23" Type="http://schemas.openxmlformats.org/officeDocument/2006/relationships/slide" Target="slides/slide17.xml"/><Relationship Id="rId67" Type="http://schemas.openxmlformats.org/officeDocument/2006/relationships/font" Target="fonts/IBMPlexMonoSemiBold-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BMPlex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163eed432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6163eed43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163eed432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6163eed43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163eed432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6163eed432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2146337c2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62146337c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2146337c2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62146337c2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9" name="Google Shape;23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3efdaa83e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a3efdaa83e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163eed43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6163eed43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5.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hyperlink" Target="https://github.com/Bhavnish04/SpcaeX-Landing/blob/main/Spacex%20API.htm"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a:t>
            </a:r>
            <a:r>
              <a:rPr lang="en-US" sz="1800">
                <a:solidFill>
                  <a:schemeClr val="lt2"/>
                </a:solidFill>
              </a:rPr>
              <a:t>Bhavnish Singhall</a:t>
            </a:r>
            <a:r>
              <a:rPr b="0" i="0" lang="en-US" sz="1800" u="none" cap="none" strike="noStrike">
                <a:solidFill>
                  <a:schemeClr val="lt2"/>
                </a:solidFill>
                <a:latin typeface="Arial"/>
                <a:ea typeface="Arial"/>
                <a:cs typeface="Arial"/>
                <a:sym typeface="Arial"/>
              </a:rPr>
              <a:t>&gt;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a:t>
            </a:r>
            <a:r>
              <a:rPr lang="en-US" sz="1800">
                <a:solidFill>
                  <a:schemeClr val="lt2"/>
                </a:solidFill>
              </a:rPr>
              <a:t>14/11/23</a:t>
            </a:r>
            <a:r>
              <a:rPr lang="en-US" sz="1800">
                <a:solidFill>
                  <a:schemeClr val="lt2"/>
                </a:solidFill>
                <a:latin typeface="Arial"/>
                <a:ea typeface="Arial"/>
                <a:cs typeface="Arial"/>
                <a:sym typeface="Arial"/>
              </a:rPr>
              <a:t>&gt;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200">
                <a:solidFill>
                  <a:srgbClr val="292929"/>
                </a:solidFill>
                <a:latin typeface="Times New Roman"/>
                <a:ea typeface="Times New Roman"/>
                <a:cs typeface="Times New Roman"/>
                <a:sym typeface="Times New Roman"/>
              </a:rPr>
              <a:t>Web Scraping Process:</a:t>
            </a:r>
            <a:endParaRPr sz="2200">
              <a:solidFill>
                <a:srgbClr val="292929"/>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rgbClr val="292929"/>
              </a:solidFill>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rgbClr val="292929"/>
                </a:solidFill>
                <a:latin typeface="Times New Roman"/>
                <a:ea typeface="Times New Roman"/>
                <a:cs typeface="Times New Roman"/>
                <a:sym typeface="Times New Roman"/>
              </a:rPr>
              <a:t>1. Source Selection:</a:t>
            </a:r>
            <a:endParaRPr sz="2200">
              <a:solidFill>
                <a:srgbClr val="292929"/>
              </a:solidFill>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rgbClr val="292929"/>
                </a:solidFill>
                <a:latin typeface="Times New Roman"/>
                <a:ea typeface="Times New Roman"/>
                <a:cs typeface="Times New Roman"/>
                <a:sym typeface="Times New Roman"/>
              </a:rPr>
              <a:t>2. BeautifulSoup Implementation:</a:t>
            </a:r>
            <a:endParaRPr sz="2200">
              <a:solidFill>
                <a:srgbClr val="292929"/>
              </a:solidFill>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rgbClr val="292929"/>
                </a:solidFill>
                <a:latin typeface="Times New Roman"/>
                <a:ea typeface="Times New Roman"/>
                <a:cs typeface="Times New Roman"/>
                <a:sym typeface="Times New Roman"/>
              </a:rPr>
              <a:t>3. HTML Parsing:</a:t>
            </a:r>
            <a:endParaRPr sz="2200">
              <a:solidFill>
                <a:srgbClr val="292929"/>
              </a:solidFill>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rgbClr val="292929"/>
                </a:solidFill>
                <a:latin typeface="Times New Roman"/>
                <a:ea typeface="Times New Roman"/>
                <a:cs typeface="Times New Roman"/>
                <a:sym typeface="Times New Roman"/>
              </a:rPr>
              <a:t>4. DataFrame Conversion:</a:t>
            </a:r>
            <a:endParaRPr sz="2200">
              <a:solidFill>
                <a:srgbClr val="292929"/>
              </a:solidFill>
              <a:latin typeface="Times New Roman"/>
              <a:ea typeface="Times New Roman"/>
              <a:cs typeface="Times New Roman"/>
              <a:sym typeface="Times New Roman"/>
            </a:endParaRPr>
          </a:p>
          <a:p>
            <a:pPr indent="-228600" lvl="0" marL="228600" marR="0" rtl="0" algn="l">
              <a:lnSpc>
                <a:spcPct val="100000"/>
              </a:lnSpc>
              <a:spcBef>
                <a:spcPts val="1400"/>
              </a:spcBef>
              <a:spcAft>
                <a:spcPts val="0"/>
              </a:spcAft>
              <a:buClr>
                <a:srgbClr val="292929"/>
              </a:buClr>
              <a:buSzPts val="2200"/>
              <a:buFont typeface="Times New Roman"/>
              <a:buChar char="•"/>
            </a:pPr>
            <a:r>
              <a:rPr lang="en-US" sz="2200">
                <a:solidFill>
                  <a:srgbClr val="292929"/>
                </a:solidFill>
                <a:latin typeface="Times New Roman"/>
                <a:ea typeface="Times New Roman"/>
                <a:cs typeface="Times New Roman"/>
                <a:sym typeface="Times New Roman"/>
              </a:rPr>
              <a:t>https://github.com/Bhavnish04/SpcaeX-Landing/blob/main/jupyter-labs-webscraping.ipynb</a:t>
            </a:r>
            <a:endParaRPr sz="2200">
              <a:latin typeface="Times New Roman"/>
              <a:ea typeface="Times New Roman"/>
              <a:cs typeface="Times New Roman"/>
              <a:sym typeface="Times New Roman"/>
            </a:endParaRPr>
          </a:p>
        </p:txBody>
      </p:sp>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4" name="Google Shape;154;p24"/>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5" name="Google Shape;155;p24"/>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a:blip r:embed="rId4">
            <a:alphaModFix/>
          </a:blip>
          <a:stretch>
            <a:fillRect/>
          </a:stretch>
        </p:blipFill>
        <p:spPr>
          <a:xfrm>
            <a:off x="5978000" y="1792300"/>
            <a:ext cx="5393250" cy="21201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solidFill>
                  <a:srgbClr val="292929"/>
                </a:solidFill>
                <a:latin typeface="Times New Roman"/>
                <a:ea typeface="Times New Roman"/>
                <a:cs typeface="Times New Roman"/>
                <a:sym typeface="Times New Roman"/>
              </a:rPr>
              <a:t>Data Processing and Wrangling Process:</a:t>
            </a:r>
            <a:endParaRPr b="1"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US" sz="2000">
                <a:solidFill>
                  <a:srgbClr val="292929"/>
                </a:solidFill>
                <a:latin typeface="Times New Roman"/>
                <a:ea typeface="Times New Roman"/>
                <a:cs typeface="Times New Roman"/>
                <a:sym typeface="Times New Roman"/>
              </a:rPr>
              <a:t>1. </a:t>
            </a:r>
            <a:r>
              <a:rPr b="1" lang="en-US" sz="2000">
                <a:solidFill>
                  <a:srgbClr val="292929"/>
                </a:solidFill>
                <a:latin typeface="Times New Roman"/>
                <a:ea typeface="Times New Roman"/>
                <a:cs typeface="Times New Roman"/>
                <a:sym typeface="Times New Roman"/>
              </a:rPr>
              <a:t>Attribute Review:</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None/>
            </a:pPr>
            <a:r>
              <a:rPr lang="en-US" sz="2000">
                <a:solidFill>
                  <a:srgbClr val="292929"/>
                </a:solidFill>
                <a:latin typeface="Times New Roman"/>
                <a:ea typeface="Times New Roman"/>
                <a:cs typeface="Times New Roman"/>
                <a:sym typeface="Times New Roman"/>
              </a:rPr>
              <a:t>   Identified key attributes for analysis, including Flight Number, Date, Booster Version, Payload Mass, Orbit, Launch Site, Outcome, Grid Fins, Reused, Legs, Landing Pad, Block, Reused Count, Serial, and Launch Coordinates.</a:t>
            </a:r>
            <a:endParaRPr sz="20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US" sz="2000">
                <a:solidFill>
                  <a:srgbClr val="292929"/>
                </a:solidFill>
                <a:latin typeface="Times New Roman"/>
                <a:ea typeface="Times New Roman"/>
                <a:cs typeface="Times New Roman"/>
                <a:sym typeface="Times New Roman"/>
              </a:rPr>
              <a:t>2. </a:t>
            </a:r>
            <a:r>
              <a:rPr b="1" lang="en-US" sz="2000">
                <a:solidFill>
                  <a:srgbClr val="292929"/>
                </a:solidFill>
                <a:latin typeface="Times New Roman"/>
                <a:ea typeface="Times New Roman"/>
                <a:cs typeface="Times New Roman"/>
                <a:sym typeface="Times New Roman"/>
              </a:rPr>
              <a:t>Launch Site and Orbits: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None/>
            </a:pPr>
            <a:r>
              <a:rPr lang="en-US" sz="2000">
                <a:solidFill>
                  <a:srgbClr val="292929"/>
                </a:solidFill>
                <a:latin typeface="Times New Roman"/>
                <a:ea typeface="Times New Roman"/>
                <a:cs typeface="Times New Roman"/>
                <a:sym typeface="Times New Roman"/>
              </a:rPr>
              <a:t> Explored the Launch Site column, encompassing different launch sites such as Vandenberg AFB, Kennedy Space Center, and CCAFS SLC 40.</a:t>
            </a:r>
            <a:endParaRPr sz="2000">
              <a:solidFill>
                <a:srgbClr val="292929"/>
              </a:solidFill>
              <a:latin typeface="Times New Roman"/>
              <a:ea typeface="Times New Roman"/>
              <a:cs typeface="Times New Roman"/>
              <a:sym typeface="Times New Roman"/>
            </a:endParaRPr>
          </a:p>
          <a:p>
            <a:pPr indent="457200" lvl="0" marL="0" rtl="0" algn="l">
              <a:lnSpc>
                <a:spcPct val="90000"/>
              </a:lnSpc>
              <a:spcBef>
                <a:spcPts val="1000"/>
              </a:spcBef>
              <a:spcAft>
                <a:spcPts val="0"/>
              </a:spcAft>
              <a:buNone/>
            </a:pPr>
            <a:r>
              <a:rPr lang="en-US" sz="2000">
                <a:solidFill>
                  <a:srgbClr val="292929"/>
                </a:solidFill>
                <a:latin typeface="Times New Roman"/>
                <a:ea typeface="Times New Roman"/>
                <a:cs typeface="Times New Roman"/>
                <a:sym typeface="Times New Roman"/>
              </a:rPr>
              <a:t>   Analyzed the Orbits column, distinguishing between Low Earth Orbit (LEO) and Geosynchronous Orbit (GTO).</a:t>
            </a:r>
            <a:endParaRPr sz="2000">
              <a:solidFill>
                <a:srgbClr val="292929"/>
              </a:solidFill>
              <a:latin typeface="Times New Roman"/>
              <a:ea typeface="Times New Roman"/>
              <a:cs typeface="Times New Roman"/>
              <a:sym typeface="Times New Roman"/>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770011" y="1814800"/>
            <a:ext cx="8975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3. </a:t>
            </a:r>
            <a:r>
              <a:rPr b="1" lang="en-US" sz="2000">
                <a:solidFill>
                  <a:srgbClr val="292929"/>
                </a:solidFill>
                <a:latin typeface="Times New Roman"/>
                <a:ea typeface="Times New Roman"/>
                <a:cs typeface="Times New Roman"/>
                <a:sym typeface="Times New Roman"/>
              </a:rPr>
              <a:t>Outcome Classification: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Reviewed the Outcome column, categorizing landing outcomes into classes: 0 for unsuccessful landings and 1 for successful landings.</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Transformed the Outcome column to create the Y variable representing the classification outcome.</a:t>
            </a:r>
            <a:endParaRPr sz="20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4. </a:t>
            </a:r>
            <a:r>
              <a:rPr b="1" lang="en-US" sz="2000">
                <a:solidFill>
                  <a:srgbClr val="292929"/>
                </a:solidFill>
                <a:latin typeface="Times New Roman"/>
                <a:ea typeface="Times New Roman"/>
                <a:cs typeface="Times New Roman"/>
                <a:sym typeface="Times New Roman"/>
              </a:rPr>
              <a:t>Handling Null Values: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Identified and addressed NULL values in the dataset, focusing on the Payload Mass column.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Calculated the mean of Payload Mass and replaced NULL values with the calculated mean.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5.</a:t>
            </a:r>
            <a:r>
              <a:rPr b="1" lang="en-US" sz="2000">
                <a:solidFill>
                  <a:srgbClr val="292929"/>
                </a:solidFill>
                <a:latin typeface="Times New Roman"/>
                <a:ea typeface="Times New Roman"/>
                <a:cs typeface="Times New Roman"/>
                <a:sym typeface="Times New Roman"/>
              </a:rPr>
              <a:t> Filtering Falcon 1 Launches: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Applied data filtering to exclude Falcon 1 launches, ensuring a streamlined dataset focusing exclusively on Falcon 9.</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6.</a:t>
            </a:r>
            <a:r>
              <a:rPr b="1" lang="en-US" sz="2000">
                <a:solidFill>
                  <a:srgbClr val="292929"/>
                </a:solidFill>
                <a:latin typeface="Times New Roman"/>
                <a:ea typeface="Times New Roman"/>
                <a:cs typeface="Times New Roman"/>
                <a:sym typeface="Times New Roman"/>
              </a:rPr>
              <a:t>Final Clean Dataset:</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The culmination of these data wrangling steps resulted in a refined and meaningful dataset ready for further analysis and machine learning model training.</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t/>
            </a:r>
            <a:endParaRPr sz="2000">
              <a:solidFill>
                <a:srgbClr val="292929"/>
              </a:solidFill>
            </a:endParaRPr>
          </a:p>
          <a:p>
            <a:pPr indent="-50800" lvl="0" marL="228600" rtl="0" algn="l">
              <a:lnSpc>
                <a:spcPct val="90000"/>
              </a:lnSpc>
              <a:spcBef>
                <a:spcPts val="1000"/>
              </a:spcBef>
              <a:spcAft>
                <a:spcPts val="0"/>
              </a:spcAft>
              <a:buClr>
                <a:schemeClr val="dk1"/>
              </a:buClr>
              <a:buSzPts val="2800"/>
              <a:buFont typeface="Arial"/>
              <a:buNone/>
            </a:pPr>
            <a:r>
              <a:rPr lang="en-US" sz="2000">
                <a:solidFill>
                  <a:srgbClr val="292929"/>
                </a:solidFill>
              </a:rPr>
              <a:t>https://github.com/Bhavnish04/SpcaeX-Landing/blob/main/spacex-Data%20wrangling.ipynb</a:t>
            </a:r>
            <a:endParaRPr sz="26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1" sz="2200">
              <a:solidFill>
                <a:srgbClr val="292929"/>
              </a:solidFill>
              <a:latin typeface="Times New Roman"/>
              <a:ea typeface="Times New Roman"/>
              <a:cs typeface="Times New Roman"/>
              <a:sym typeface="Times New Roman"/>
            </a:endParaRPr>
          </a:p>
        </p:txBody>
      </p:sp>
      <p:sp>
        <p:nvSpPr>
          <p:cNvPr id="169" name="Google Shape;169;p2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2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7"/>
          <p:cNvSpPr txBox="1"/>
          <p:nvPr>
            <p:ph idx="1" type="body"/>
          </p:nvPr>
        </p:nvSpPr>
        <p:spPr>
          <a:xfrm>
            <a:off x="770011" y="1814800"/>
            <a:ext cx="8975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3. </a:t>
            </a:r>
            <a:r>
              <a:rPr b="1" lang="en-US" sz="2000">
                <a:solidFill>
                  <a:srgbClr val="292929"/>
                </a:solidFill>
                <a:latin typeface="Times New Roman"/>
                <a:ea typeface="Times New Roman"/>
                <a:cs typeface="Times New Roman"/>
                <a:sym typeface="Times New Roman"/>
              </a:rPr>
              <a:t>Outcome Classification: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Reviewed the Outcome column, categorizing landing outcomes into classes: 0 for unsuccessful landings and 1 for successful landings.</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Transformed the Outcome column to create the Y variable representing the classification outcome.</a:t>
            </a:r>
            <a:endParaRPr sz="20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4. </a:t>
            </a:r>
            <a:r>
              <a:rPr b="1" lang="en-US" sz="2000">
                <a:solidFill>
                  <a:srgbClr val="292929"/>
                </a:solidFill>
                <a:latin typeface="Times New Roman"/>
                <a:ea typeface="Times New Roman"/>
                <a:cs typeface="Times New Roman"/>
                <a:sym typeface="Times New Roman"/>
              </a:rPr>
              <a:t>Handling Null Values: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Identified and addressed NULL values in the dataset, focusing on the Payload Mass column.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Calculated the mean of Payload Mass and replaced NULL values with the calculated mean.</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5.</a:t>
            </a:r>
            <a:r>
              <a:rPr b="1" lang="en-US" sz="2000">
                <a:solidFill>
                  <a:srgbClr val="292929"/>
                </a:solidFill>
                <a:latin typeface="Times New Roman"/>
                <a:ea typeface="Times New Roman"/>
                <a:cs typeface="Times New Roman"/>
                <a:sym typeface="Times New Roman"/>
              </a:rPr>
              <a:t> Filtering Falcon 1 Launches: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Applied data filtering to exclude Falcon 1 launches, ensuring a streamlined dataset focusing exclusively on Falcon 9.</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6.</a:t>
            </a:r>
            <a:r>
              <a:rPr b="1" lang="en-US" sz="2000">
                <a:solidFill>
                  <a:srgbClr val="292929"/>
                </a:solidFill>
                <a:latin typeface="Times New Roman"/>
                <a:ea typeface="Times New Roman"/>
                <a:cs typeface="Times New Roman"/>
                <a:sym typeface="Times New Roman"/>
              </a:rPr>
              <a:t>Final Clean Dataset:</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The culmination of these data wrangling steps resulted in a refined and meaningful dataset ready for further analysis and machine learning model training.</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t/>
            </a:r>
            <a:endParaRPr sz="2000">
              <a:solidFill>
                <a:srgbClr val="292929"/>
              </a:solidFill>
            </a:endParaRPr>
          </a:p>
          <a:p>
            <a:pPr indent="-50800" lvl="0" marL="228600" rtl="0" algn="l">
              <a:lnSpc>
                <a:spcPct val="90000"/>
              </a:lnSpc>
              <a:spcBef>
                <a:spcPts val="1000"/>
              </a:spcBef>
              <a:spcAft>
                <a:spcPts val="0"/>
              </a:spcAft>
              <a:buClr>
                <a:schemeClr val="dk1"/>
              </a:buClr>
              <a:buSzPts val="2800"/>
              <a:buFont typeface="Arial"/>
              <a:buNone/>
            </a:pPr>
            <a:r>
              <a:rPr lang="en-US" sz="2000">
                <a:solidFill>
                  <a:srgbClr val="292929"/>
                </a:solidFill>
              </a:rPr>
              <a:t>https://github.com/Bhavnish04/SpcaeX-Landing/blob/main/spacex-Data%20wrangling.ipynb</a:t>
            </a:r>
            <a:endParaRPr sz="26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1" sz="2200">
              <a:solidFill>
                <a:srgbClr val="292929"/>
              </a:solidFill>
              <a:latin typeface="Times New Roman"/>
              <a:ea typeface="Times New Roman"/>
              <a:cs typeface="Times New Roman"/>
              <a:sym typeface="Times New Roman"/>
            </a:endParaRPr>
          </a:p>
        </p:txBody>
      </p:sp>
      <p:sp>
        <p:nvSpPr>
          <p:cNvPr id="176" name="Google Shape;176;p2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2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8"/>
          <p:cNvSpPr txBox="1"/>
          <p:nvPr>
            <p:ph idx="1" type="body"/>
          </p:nvPr>
        </p:nvSpPr>
        <p:spPr>
          <a:xfrm>
            <a:off x="770011" y="1814800"/>
            <a:ext cx="89757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5.</a:t>
            </a:r>
            <a:r>
              <a:rPr b="1" lang="en-US" sz="2000">
                <a:solidFill>
                  <a:srgbClr val="292929"/>
                </a:solidFill>
                <a:latin typeface="Times New Roman"/>
                <a:ea typeface="Times New Roman"/>
                <a:cs typeface="Times New Roman"/>
                <a:sym typeface="Times New Roman"/>
              </a:rPr>
              <a:t> Filtering Falcon 1 Launches:</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Applied data filtering to exclude Falcon 1 launches, ensuring a streamlined dataset focusing exclusively on Falcon 9.</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6.</a:t>
            </a:r>
            <a:r>
              <a:rPr b="1" lang="en-US" sz="2000">
                <a:solidFill>
                  <a:srgbClr val="292929"/>
                </a:solidFill>
                <a:latin typeface="Times New Roman"/>
                <a:ea typeface="Times New Roman"/>
                <a:cs typeface="Times New Roman"/>
                <a:sym typeface="Times New Roman"/>
              </a:rPr>
              <a:t>Final Clean Dataset:</a:t>
            </a:r>
            <a:endParaRPr b="1"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rPr lang="en-US" sz="2000">
                <a:solidFill>
                  <a:srgbClr val="292929"/>
                </a:solidFill>
                <a:latin typeface="Times New Roman"/>
                <a:ea typeface="Times New Roman"/>
                <a:cs typeface="Times New Roman"/>
                <a:sym typeface="Times New Roman"/>
              </a:rPr>
              <a:t>   - The culmination of these data wrangling steps resulted in a refined and meaningful dataset ready for further analysis and machine learning model training.</a:t>
            </a:r>
            <a:endParaRPr sz="2000">
              <a:solidFill>
                <a:srgbClr val="292929"/>
              </a:solidFill>
              <a:latin typeface="Times New Roman"/>
              <a:ea typeface="Times New Roman"/>
              <a:cs typeface="Times New Roman"/>
              <a:sym typeface="Times New Roman"/>
            </a:endParaRPr>
          </a:p>
          <a:p>
            <a:pPr indent="0" lvl="0" marL="457200" rtl="0" algn="l">
              <a:lnSpc>
                <a:spcPct val="90000"/>
              </a:lnSpc>
              <a:spcBef>
                <a:spcPts val="1000"/>
              </a:spcBef>
              <a:spcAft>
                <a:spcPts val="0"/>
              </a:spcAft>
              <a:buClr>
                <a:schemeClr val="dk1"/>
              </a:buClr>
              <a:buSzPts val="1100"/>
              <a:buFont typeface="Arial"/>
              <a:buNone/>
            </a:pPr>
            <a:r>
              <a:t/>
            </a:r>
            <a:endParaRPr sz="2000">
              <a:solidFill>
                <a:srgbClr val="292929"/>
              </a:solidFill>
            </a:endParaRPr>
          </a:p>
          <a:p>
            <a:pPr indent="-50800" lvl="0" marL="228600" rtl="0" algn="l">
              <a:lnSpc>
                <a:spcPct val="90000"/>
              </a:lnSpc>
              <a:spcBef>
                <a:spcPts val="1000"/>
              </a:spcBef>
              <a:spcAft>
                <a:spcPts val="0"/>
              </a:spcAft>
              <a:buClr>
                <a:schemeClr val="dk1"/>
              </a:buClr>
              <a:buSzPts val="2800"/>
              <a:buFont typeface="Arial"/>
              <a:buNone/>
            </a:pPr>
            <a:br>
              <a:rPr lang="en-US" sz="2000">
                <a:solidFill>
                  <a:srgbClr val="292929"/>
                </a:solidFill>
              </a:rPr>
            </a:br>
            <a:r>
              <a:rPr lang="en-US" sz="2000">
                <a:solidFill>
                  <a:srgbClr val="292929"/>
                </a:solidFill>
              </a:rPr>
              <a:t>Github LINK-</a:t>
            </a:r>
            <a:endParaRPr sz="2000">
              <a:solidFill>
                <a:srgbClr val="292929"/>
              </a:solidFill>
            </a:endParaRPr>
          </a:p>
          <a:p>
            <a:pPr indent="-50800" lvl="0" marL="228600" rtl="0" algn="l">
              <a:lnSpc>
                <a:spcPct val="90000"/>
              </a:lnSpc>
              <a:spcBef>
                <a:spcPts val="1000"/>
              </a:spcBef>
              <a:spcAft>
                <a:spcPts val="0"/>
              </a:spcAft>
              <a:buClr>
                <a:schemeClr val="dk1"/>
              </a:buClr>
              <a:buSzPts val="2800"/>
              <a:buFont typeface="Arial"/>
              <a:buNone/>
            </a:pPr>
            <a:r>
              <a:rPr lang="en-US" sz="2000">
                <a:solidFill>
                  <a:srgbClr val="292929"/>
                </a:solidFill>
              </a:rPr>
              <a:t>ttps://github.com/Bhavnish04/SpcaeX-Landing/blob/main/spacex-Data%20wrangling.ipynb</a:t>
            </a:r>
            <a:endParaRPr sz="26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1" sz="2200">
              <a:solidFill>
                <a:srgbClr val="292929"/>
              </a:solidFill>
              <a:latin typeface="Times New Roman"/>
              <a:ea typeface="Times New Roman"/>
              <a:cs typeface="Times New Roman"/>
              <a:sym typeface="Times New Roman"/>
            </a:endParaRPr>
          </a:p>
        </p:txBody>
      </p:sp>
      <p:sp>
        <p:nvSpPr>
          <p:cNvPr id="183" name="Google Shape;183;p2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2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29"/>
          <p:cNvSpPr txBox="1"/>
          <p:nvPr>
            <p:ph idx="1" type="body"/>
          </p:nvPr>
        </p:nvSpPr>
        <p:spPr>
          <a:xfrm>
            <a:off x="770000" y="1825625"/>
            <a:ext cx="9745500" cy="480300"/>
          </a:xfrm>
          <a:prstGeom prst="rect">
            <a:avLst/>
          </a:prstGeom>
          <a:noFill/>
          <a:ln>
            <a:noFill/>
          </a:ln>
        </p:spPr>
        <p:txBody>
          <a:bodyPr anchorCtr="0" anchor="t" bIns="45700" lIns="91425" spcFirstLastPara="1" rIns="91425" wrap="square" tIns="45700">
            <a:spAutoFit/>
          </a:bodyPr>
          <a:lstStyle/>
          <a:p>
            <a:pPr indent="-50800" lvl="0" marL="22860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bbn nvjgvjvvjhvjhvjvjhvj</a:t>
            </a:r>
            <a:endParaRPr sz="2800">
              <a:solidFill>
                <a:schemeClr val="dk1"/>
              </a:solidFill>
              <a:latin typeface="Calibri"/>
              <a:ea typeface="Calibri"/>
              <a:cs typeface="Calibri"/>
              <a:sym typeface="Calibri"/>
            </a:endParaRPr>
          </a:p>
        </p:txBody>
      </p:sp>
      <p:sp>
        <p:nvSpPr>
          <p:cNvPr id="191" name="Google Shape;19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92" name="Google Shape;192;p29"/>
          <p:cNvPicPr preferRelativeResize="0"/>
          <p:nvPr/>
        </p:nvPicPr>
        <p:blipFill>
          <a:blip r:embed="rId4">
            <a:alphaModFix/>
          </a:blip>
          <a:stretch>
            <a:fillRect/>
          </a:stretch>
        </p:blipFill>
        <p:spPr>
          <a:xfrm>
            <a:off x="769997" y="1825622"/>
            <a:ext cx="5152575" cy="4078824"/>
          </a:xfrm>
          <a:prstGeom prst="rect">
            <a:avLst/>
          </a:prstGeom>
          <a:noFill/>
          <a:ln>
            <a:noFill/>
          </a:ln>
        </p:spPr>
      </p:pic>
      <p:pic>
        <p:nvPicPr>
          <p:cNvPr id="193" name="Google Shape;193;p29"/>
          <p:cNvPicPr preferRelativeResize="0"/>
          <p:nvPr/>
        </p:nvPicPr>
        <p:blipFill>
          <a:blip r:embed="rId5">
            <a:alphaModFix/>
          </a:blip>
          <a:stretch>
            <a:fillRect/>
          </a:stretch>
        </p:blipFill>
        <p:spPr>
          <a:xfrm>
            <a:off x="6060825" y="1825626"/>
            <a:ext cx="4454775" cy="398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30"/>
          <p:cNvSpPr txBox="1"/>
          <p:nvPr>
            <p:ph idx="1" type="body"/>
          </p:nvPr>
        </p:nvSpPr>
        <p:spPr>
          <a:xfrm>
            <a:off x="770000" y="1357301"/>
            <a:ext cx="9745500" cy="48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Display the names of the unique launch sites in the space mission.</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Display 5 records where launch sites begin with the string 'CCA'.</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Display the total payload mass carried by boosters launched by NASA (CRS).</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Display average payload mass carried by booster version F9 v1.1.</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List the date when the first successful landing outcome on the ground pad was achieved.</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List names of the boosters that have success in a drone ship and have a payload mass greater than 4000 but less than 6000.</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List the total number of successful and failure mission outcomes.</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List the names of the booster_versions that have carried the maximum payload mass using a subquery.</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List the records displaying month names, failure landing outcomes on a drone ship, booster versions, and launch sites for the months in the year 2015.</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b="1" lang="en-US">
                <a:solidFill>
                  <a:schemeClr val="dk1"/>
                </a:solidFill>
                <a:highlight>
                  <a:srgbClr val="FFFFFF"/>
                </a:highlight>
                <a:latin typeface="Times New Roman"/>
                <a:ea typeface="Times New Roman"/>
                <a:cs typeface="Times New Roman"/>
                <a:sym typeface="Times New Roman"/>
              </a:rPr>
              <a:t>- Rank the count of landing outcomes (such as Failure (drone ship) or Success (ground pad)) between the dates 2010-06-04 and 2017-03-20, in descending order.</a:t>
            </a:r>
            <a:endParaRPr>
              <a:solidFill>
                <a:srgbClr val="292929"/>
              </a:solidFill>
              <a:latin typeface="Times New Roman"/>
              <a:ea typeface="Times New Roman"/>
              <a:cs typeface="Times New Roman"/>
              <a:sym typeface="Times New Roman"/>
            </a:endParaRPr>
          </a:p>
          <a:p>
            <a:pPr indent="-177800" lvl="0" marL="228600" marR="0" rtl="0" algn="l">
              <a:lnSpc>
                <a:spcPct val="100000"/>
              </a:lnSpc>
              <a:spcBef>
                <a:spcPts val="1400"/>
              </a:spcBef>
              <a:spcAft>
                <a:spcPts val="0"/>
              </a:spcAft>
              <a:buClr>
                <a:srgbClr val="292929"/>
              </a:buClr>
              <a:buSzPts val="1400"/>
              <a:buFont typeface="Times New Roman"/>
              <a:buChar char="•"/>
            </a:pPr>
            <a:r>
              <a:rPr lang="en-US">
                <a:solidFill>
                  <a:srgbClr val="292929"/>
                </a:solidFill>
                <a:latin typeface="Times New Roman"/>
                <a:ea typeface="Times New Roman"/>
                <a:cs typeface="Times New Roman"/>
                <a:sym typeface="Times New Roman"/>
              </a:rPr>
              <a:t>https://github.com/Bhavnish04/SpcaeX-Landing/blob/main/eda-sql_sqllite.ipynb</a:t>
            </a:r>
            <a:endParaRPr>
              <a:latin typeface="Times New Roman"/>
              <a:ea typeface="Times New Roman"/>
              <a:cs typeface="Times New Roman"/>
              <a:sym typeface="Times New Roman"/>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0" name="Google Shape;20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31"/>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Markers:</a:t>
            </a:r>
            <a:r>
              <a:rPr lang="en-US" sz="2200">
                <a:solidFill>
                  <a:srgbClr val="292929"/>
                </a:solidFill>
              </a:rPr>
              <a:t>  Markers were used to pinpoint the locations of launch sites on the map. Each marker represents a specific launch site, and they are placed at the geographical coordinates of the launch sites.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Circles:</a:t>
            </a:r>
            <a:r>
              <a:rPr lang="en-US" sz="2200">
                <a:solidFill>
                  <a:srgbClr val="292929"/>
                </a:solidFill>
              </a:rPr>
              <a:t>  Circles were likely added to represent the close proximities around each launch site. These circles can visually illustrate the potential areas of influence or coverage around each launch site, helping to analyze the spatial relationships.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 </a:t>
            </a:r>
            <a:r>
              <a:rPr b="1" lang="en-US" sz="2200">
                <a:solidFill>
                  <a:srgbClr val="292929"/>
                </a:solidFill>
              </a:rPr>
              <a:t>Lines</a:t>
            </a:r>
            <a:r>
              <a:rPr lang="en-US" sz="2200">
                <a:solidFill>
                  <a:srgbClr val="292929"/>
                </a:solidFill>
              </a:rPr>
              <a:t>:  While not explicitly mentioned in the provided information, lines might be added to connect certain points of interest or to represent specific geographical features. Lines can be useful for showcasing connections or routes.</a:t>
            </a:r>
            <a:endParaRPr/>
          </a:p>
          <a:p>
            <a:pPr indent="0" lvl="0" marL="457200" marR="0" rtl="0" algn="l">
              <a:lnSpc>
                <a:spcPct val="100000"/>
              </a:lnSpc>
              <a:spcBef>
                <a:spcPts val="1400"/>
              </a:spcBef>
              <a:spcAft>
                <a:spcPts val="0"/>
              </a:spcAft>
              <a:buNone/>
            </a:pPr>
            <a:r>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https://github.com/Bhavnish04</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7" name="Google Shape;20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32"/>
          <p:cNvSpPr txBox="1"/>
          <p:nvPr>
            <p:ph idx="1" type="body"/>
          </p:nvPr>
        </p:nvSpPr>
        <p:spPr>
          <a:xfrm>
            <a:off x="838200" y="1875054"/>
            <a:ext cx="105156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None/>
            </a:pPr>
            <a:r>
              <a:t/>
            </a:r>
            <a:endParaRPr/>
          </a:p>
          <a:p>
            <a:pPr indent="-197167" lvl="0" marL="228600" marR="0" rtl="0" algn="l">
              <a:lnSpc>
                <a:spcPct val="100000"/>
              </a:lnSpc>
              <a:spcBef>
                <a:spcPts val="1400"/>
              </a:spcBef>
              <a:spcAft>
                <a:spcPts val="0"/>
              </a:spcAft>
              <a:buClr>
                <a:srgbClr val="292929"/>
              </a:buClr>
              <a:buSzPct val="100000"/>
              <a:buFont typeface="Arial"/>
              <a:buChar char="•"/>
            </a:pPr>
            <a:r>
              <a:rPr b="1" lang="en-US" sz="2200">
                <a:solidFill>
                  <a:srgbClr val="292929"/>
                </a:solidFill>
              </a:rPr>
              <a:t>Analyzing Proximities with Circles:</a:t>
            </a:r>
            <a:r>
              <a:rPr lang="en-US" sz="2200">
                <a:solidFill>
                  <a:srgbClr val="292929"/>
                </a:solidFill>
              </a:rPr>
              <a:t> Circles are added to show the proximity or coverage around each launch site. This visual representation helps in analyzing the spatial distribution and potential impact areas of each launch site. It could be crucial in the process of choosing an optimal launch site by understanding its reach. Enhancing Data </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Font typeface="Arial"/>
              <a:buChar char="•"/>
            </a:pPr>
            <a:r>
              <a:rPr b="1" lang="en-US" sz="2200">
                <a:solidFill>
                  <a:srgbClr val="292929"/>
                </a:solidFill>
              </a:rPr>
              <a:t>Exploration:</a:t>
            </a:r>
            <a:r>
              <a:rPr lang="en-US" sz="2200">
                <a:solidFill>
                  <a:srgbClr val="292929"/>
                </a:solidFill>
              </a:rPr>
              <a:t> The use of markers, circles, and potentially lines enhances the exploration of launch site data on the map. Users can interactively engage with the map, discover patterns, and gain insights into the geographical relationships between launch sites and their surroundings. </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Font typeface="Arial"/>
              <a:buChar char="•"/>
            </a:pPr>
            <a:r>
              <a:rPr b="1" lang="en-US" sz="2200">
                <a:solidFill>
                  <a:srgbClr val="292929"/>
                </a:solidFill>
              </a:rPr>
              <a:t>Choosing an Optimal Launch Site</a:t>
            </a:r>
            <a:r>
              <a:rPr lang="en-US" sz="2200">
                <a:solidFill>
                  <a:srgbClr val="292929"/>
                </a:solidFill>
              </a:rPr>
              <a:t>: By visually representing launch site locations, proximities, and potentially connected features, the map objects aid in the decision-making process of choosing an optimal launch site. Patterns and spatial relationships discovered through the interactive map can inform decisions regarding launch site selection.</a:t>
            </a:r>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https://github.com/Bhavnish04</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14" name="Google Shape;214;p3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plots/graphs and interactions you have added to a dashboard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why you added those plots and interactions</a:t>
            </a:r>
            <a:endParaRPr/>
          </a:p>
          <a:p>
            <a:pPr indent="-368300" lvl="0" marL="457200" rtl="0" algn="l">
              <a:spcBef>
                <a:spcPts val="1400"/>
              </a:spcBef>
              <a:spcAft>
                <a:spcPts val="0"/>
              </a:spcAft>
              <a:buClr>
                <a:srgbClr val="292929"/>
              </a:buClr>
              <a:buSzPts val="2200"/>
              <a:buChar char="•"/>
            </a:pPr>
            <a:r>
              <a:rPr lang="en-US" sz="2200">
                <a:solidFill>
                  <a:srgbClr val="292929"/>
                </a:solidFill>
              </a:rPr>
              <a:t>https://github.com/Bhavnish04</a:t>
            </a:r>
            <a:endParaRPr>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1" name="Google Shape;221;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47500" lnSpcReduction="20000"/>
          </a:bodyPr>
          <a:lstStyle/>
          <a:p>
            <a:pPr indent="0" lvl="0" marL="0" marR="0" rtl="0" algn="l">
              <a:lnSpc>
                <a:spcPct val="100000"/>
              </a:lnSpc>
              <a:spcBef>
                <a:spcPts val="1400"/>
              </a:spcBef>
              <a:spcAft>
                <a:spcPts val="0"/>
              </a:spcAft>
              <a:buNone/>
            </a:pPr>
            <a:r>
              <a:rPr b="1" lang="en-US" sz="2200">
                <a:solidFill>
                  <a:srgbClr val="292929"/>
                </a:solidFill>
              </a:rPr>
              <a:t>Initialization: </a:t>
            </a:r>
            <a:endParaRPr b="1"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Decision Tree Classifier: Initialize a Decision Tree Classifier.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K Nearest Neighbors (KNN): Create a KNN classifier.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Hyperparameter Tuning: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Decision Tree Classifier:  Utilize GridSearchCV for hyperparameter tuning.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Define a hyperparameter grid for 'criterion', 'max_depth', 'max_features', 'min_samples_leaf', 'min_samples_split', and 'splitter'. </a:t>
            </a:r>
            <a:endParaRPr sz="2200">
              <a:solidFill>
                <a:srgbClr val="292929"/>
              </a:solidFill>
            </a:endParaRPr>
          </a:p>
          <a:p>
            <a:pPr indent="0" lvl="0" marL="0" marR="0" rtl="0" algn="l">
              <a:lnSpc>
                <a:spcPct val="100000"/>
              </a:lnSpc>
              <a:spcBef>
                <a:spcPts val="1400"/>
              </a:spcBef>
              <a:spcAft>
                <a:spcPts val="0"/>
              </a:spcAft>
              <a:buNone/>
            </a:pPr>
            <a:r>
              <a:rPr b="1" lang="en-US" sz="2200">
                <a:solidFill>
                  <a:srgbClr val="292929"/>
                </a:solidFill>
              </a:rPr>
              <a:t>Outcome</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Decision Tree Classifier:  </a:t>
            </a:r>
            <a:endParaRPr sz="2200">
              <a:solidFill>
                <a:srgbClr val="292929"/>
              </a:solidFill>
            </a:endParaRPr>
          </a:p>
          <a:p>
            <a:pPr indent="-15525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Best Hyperparameters: {'criterion': 'gini', 'max_depth': 12, 'max_features': 'sqrt', 'min_samples_leaf': 4, 'min_samples_split': 10, 'splitter': 'best'} </a:t>
            </a:r>
            <a:endParaRPr sz="2200">
              <a:solidFill>
                <a:srgbClr val="292929"/>
              </a:solidFill>
            </a:endParaRPr>
          </a:p>
          <a:p>
            <a:pPr indent="-15525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Accuracy (Test Set): 94.44%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K Nearest Neighbors (KNN):  Best Hyperparameters: {'algorithm': 'auto', 'n_neighbors': 10, 'p': 1} </a:t>
            </a:r>
            <a:endParaRPr sz="2200">
              <a:solidFill>
                <a:srgbClr val="292929"/>
              </a:solidFill>
            </a:endParaRPr>
          </a:p>
          <a:p>
            <a:pPr indent="-15525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Accuracy (Test Set): 83.33%</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https://github.com/Bhavnish04/SpcaeX-Landing/blob/main/_SpaceX_Machine_Learning_Prediction_Part_5.jupyterlite.ipynb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27" name="Google Shape;227;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35"/>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1400"/>
              </a:spcBef>
              <a:spcAft>
                <a:spcPts val="0"/>
              </a:spcAft>
              <a:buNone/>
            </a:pPr>
            <a:r>
              <a:rPr lang="en-US" sz="2200">
                <a:solidFill>
                  <a:srgbClr val="292929"/>
                </a:solidFill>
              </a:rPr>
              <a:t>Conclusion: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Decision Tree Classifier outperformed KNN on the test set</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tuned models showcase the importance of hyperparameter optimization in achieving better accuracy.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Confusion matrices provide insights into the models' performance, aiding in assessing classification results.</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https://github.com/Bhavnish04/SpcaeX-Landing/blob/main/_SpaceX_Machine_Learning_Prediction_Part_5.jupyterlite.ipynb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35" name="Google Shape;235;p3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42" name="Google Shape;24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38"/>
          <p:cNvSpPr txBox="1"/>
          <p:nvPr>
            <p:ph idx="1" type="body"/>
          </p:nvPr>
        </p:nvSpPr>
        <p:spPr>
          <a:xfrm>
            <a:off x="864974" y="2057400"/>
            <a:ext cx="2173500" cy="3811500"/>
          </a:xfrm>
          <a:prstGeom prst="rect">
            <a:avLst/>
          </a:prstGeom>
          <a:noFill/>
          <a:ln>
            <a:noFill/>
          </a:ln>
        </p:spPr>
        <p:txBody>
          <a:bodyPr anchorCtr="0" anchor="t" bIns="45700" lIns="91425" spcFirstLastPara="1" rIns="91425" wrap="square" tIns="45700">
            <a:normAutofit/>
          </a:bodyPr>
          <a:lstStyle/>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Patterns in the scatter point plot might indicate if there's a trend or preference for certain launch sites with specific flight numbers.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Clusters or patterns in color may suggest correlations between flight numbers, launch sites, and mission outcomes.</a:t>
            </a:r>
            <a:endParaRPr sz="1200">
              <a:solidFill>
                <a:schemeClr val="dk1"/>
              </a:solidFill>
              <a:latin typeface="Roboto"/>
              <a:ea typeface="Roboto"/>
              <a:cs typeface="Roboto"/>
              <a:sym typeface="Roboto"/>
            </a:endParaRPr>
          </a:p>
          <a:p>
            <a:pPr indent="0" lvl="0" marL="0" marR="0" rtl="0" algn="l">
              <a:lnSpc>
                <a:spcPct val="100000"/>
              </a:lnSpc>
              <a:spcBef>
                <a:spcPts val="1500"/>
              </a:spcBef>
              <a:spcAft>
                <a:spcPts val="0"/>
              </a:spcAft>
              <a:buNone/>
            </a:pPr>
            <a:r>
              <a:t/>
            </a:r>
            <a:endParaRPr/>
          </a:p>
        </p:txBody>
      </p:sp>
      <p:sp>
        <p:nvSpPr>
          <p:cNvPr id="255" name="Google Shape;255;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38"/>
          <p:cNvPicPr preferRelativeResize="0"/>
          <p:nvPr/>
        </p:nvPicPr>
        <p:blipFill>
          <a:blip r:embed="rId4">
            <a:alphaModFix/>
          </a:blip>
          <a:stretch>
            <a:fillRect/>
          </a:stretch>
        </p:blipFill>
        <p:spPr>
          <a:xfrm>
            <a:off x="3976800" y="1578575"/>
            <a:ext cx="7906724" cy="444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63" name="Google Shape;263;p39"/>
          <p:cNvPicPr preferRelativeResize="0"/>
          <p:nvPr/>
        </p:nvPicPr>
        <p:blipFill>
          <a:blip r:embed="rId4">
            <a:alphaModFix/>
          </a:blip>
          <a:stretch>
            <a:fillRect/>
          </a:stretch>
        </p:blipFill>
        <p:spPr>
          <a:xfrm>
            <a:off x="5135900" y="1537175"/>
            <a:ext cx="7056102" cy="4488400"/>
          </a:xfrm>
          <a:prstGeom prst="rect">
            <a:avLst/>
          </a:prstGeom>
          <a:noFill/>
          <a:ln>
            <a:noFill/>
          </a:ln>
        </p:spPr>
      </p:pic>
      <p:sp>
        <p:nvSpPr>
          <p:cNvPr id="264" name="Google Shape;264;p3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500"/>
              </a:spcBef>
              <a:spcAft>
                <a:spcPts val="0"/>
              </a:spcAft>
              <a:buNone/>
            </a:pPr>
            <a:r>
              <a:rPr lang="en-US" sz="1200">
                <a:solidFill>
                  <a:schemeClr val="dk1"/>
                </a:solidFill>
                <a:latin typeface="Roboto"/>
                <a:ea typeface="Roboto"/>
                <a:cs typeface="Roboto"/>
                <a:sym typeface="Roboto"/>
              </a:rPr>
              <a:t>The categorical plot allows you to observe how payload mass varies across different launch sites.</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US" sz="1200">
                <a:solidFill>
                  <a:schemeClr val="dk1"/>
                </a:solidFill>
                <a:latin typeface="Roboto"/>
                <a:ea typeface="Roboto"/>
                <a:cs typeface="Roboto"/>
                <a:sym typeface="Roboto"/>
              </a:rPr>
              <a:t>Different colors for each class ('Success' or 'Failure') help identify patterns related to mission success or failure based on payload mass and launch site.</a:t>
            </a:r>
            <a:endParaRPr sz="1200">
              <a:solidFill>
                <a:schemeClr val="dk1"/>
              </a:solidFill>
              <a:latin typeface="Roboto"/>
              <a:ea typeface="Roboto"/>
              <a:cs typeface="Roboto"/>
              <a:sym typeface="Roboto"/>
            </a:endParaRPr>
          </a:p>
          <a:p>
            <a:pPr indent="0" lvl="0" marL="457200" marR="0" rtl="0" algn="l">
              <a:lnSpc>
                <a:spcPct val="100000"/>
              </a:lnSpc>
              <a:spcBef>
                <a:spcPts val="1500"/>
              </a:spcBef>
              <a:spcAft>
                <a:spcPts val="0"/>
              </a:spcAft>
              <a:buNone/>
            </a:pPr>
            <a:r>
              <a:t/>
            </a:r>
            <a:endParaRPr sz="2200">
              <a:solidFill>
                <a:srgbClr val="29292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4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t/>
            </a:r>
            <a:endParaRPr/>
          </a:p>
        </p:txBody>
      </p:sp>
      <p:sp>
        <p:nvSpPr>
          <p:cNvPr id="271" name="Google Shape;271;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72" name="Google Shape;272;p40"/>
          <p:cNvPicPr preferRelativeResize="0"/>
          <p:nvPr/>
        </p:nvPicPr>
        <p:blipFill>
          <a:blip r:embed="rId4">
            <a:alphaModFix/>
          </a:blip>
          <a:stretch>
            <a:fillRect/>
          </a:stretch>
        </p:blipFill>
        <p:spPr>
          <a:xfrm>
            <a:off x="770000" y="1392500"/>
            <a:ext cx="10765326" cy="503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4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Flight number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9" name="Google Shape;279;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80" name="Google Shape;280;p41"/>
          <p:cNvPicPr preferRelativeResize="0"/>
          <p:nvPr/>
        </p:nvPicPr>
        <p:blipFill>
          <a:blip r:embed="rId4">
            <a:alphaModFix/>
          </a:blip>
          <a:stretch>
            <a:fillRect/>
          </a:stretch>
        </p:blipFill>
        <p:spPr>
          <a:xfrm>
            <a:off x="4915126" y="1454400"/>
            <a:ext cx="7276877" cy="449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4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p:txBody>
      </p:sp>
      <p:sp>
        <p:nvSpPr>
          <p:cNvPr id="287" name="Google Shape;287;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4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94" name="Google Shape;294;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95" name="Google Shape;295;p43"/>
          <p:cNvPicPr preferRelativeResize="0"/>
          <p:nvPr/>
        </p:nvPicPr>
        <p:blipFill>
          <a:blip r:embed="rId4">
            <a:alphaModFix/>
          </a:blip>
          <a:stretch>
            <a:fillRect/>
          </a:stretch>
        </p:blipFill>
        <p:spPr>
          <a:xfrm>
            <a:off x="4854649" y="1240099"/>
            <a:ext cx="5852749" cy="4633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nvSpPr>
        <p:spPr>
          <a:xfrm>
            <a:off x="958900" y="1343997"/>
            <a:ext cx="10428000" cy="49263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1400"/>
              </a:spcBef>
              <a:spcAft>
                <a:spcPts val="0"/>
              </a:spcAft>
              <a:buClr>
                <a:schemeClr val="dk1"/>
              </a:buClr>
              <a:buSzPct val="50000"/>
              <a:buFont typeface="Arial"/>
              <a:buNone/>
            </a:pPr>
            <a:r>
              <a:rPr lang="en-US" sz="2200">
                <a:solidFill>
                  <a:srgbClr val="292929"/>
                </a:solidFill>
                <a:latin typeface="Times New Roman"/>
                <a:ea typeface="Times New Roman"/>
                <a:cs typeface="Times New Roman"/>
                <a:sym typeface="Times New Roman"/>
              </a:rPr>
              <a:t>In the dynamic landscape of space exploration, the reliability of rocket landings is a critical determinant of mission success. Our focus on predicting the landing outcomes of SpaceX rockets led us to employ a comprehensive methodology, leveraging both APIs and web scraping for robust data collection. Armed with a diverse dataset, we applied state-of-the-art machine learning techniques, including Support Vector Machines (SVM), Random Forest, and K-Nearest Neighbors (KNN) algorithms.</a:t>
            </a:r>
            <a:endParaRPr sz="2200">
              <a:solidFill>
                <a:srgbClr val="292929"/>
              </a:solidFill>
              <a:latin typeface="Times New Roman"/>
              <a:ea typeface="Times New Roman"/>
              <a:cs typeface="Times New Roman"/>
              <a:sym typeface="Times New Roman"/>
            </a:endParaRPr>
          </a:p>
          <a:p>
            <a:pPr indent="0" lvl="0" marL="0" rtl="0" algn="l">
              <a:spcBef>
                <a:spcPts val="1400"/>
              </a:spcBef>
              <a:spcAft>
                <a:spcPts val="0"/>
              </a:spcAft>
              <a:buClr>
                <a:schemeClr val="dk1"/>
              </a:buClr>
              <a:buSzPct val="50000"/>
              <a:buFont typeface="Arial"/>
              <a:buNone/>
            </a:pPr>
            <a:r>
              <a:rPr lang="en-US" sz="2200">
                <a:solidFill>
                  <a:srgbClr val="292929"/>
                </a:solidFill>
                <a:latin typeface="Times New Roman"/>
                <a:ea typeface="Times New Roman"/>
                <a:cs typeface="Times New Roman"/>
                <a:sym typeface="Times New Roman"/>
              </a:rPr>
              <a:t>As we traverse the intricate landscape of our analysis, the results spotlight the effectiveness of these methodologies. Notably, the Random Forest model emerged as the frontrunner, boasting superior accuracy compared to its counterparts. The following section delves into the numerical outcomes, offering precise insights into the predictive prowess of each model. Join us on this journey as we unveil the secrets behind the success of SpaceX rocket landings. </a:t>
            </a:r>
            <a:endParaRPr sz="2200">
              <a:solidFill>
                <a:srgbClr val="292929"/>
              </a:solidFill>
              <a:latin typeface="Times New Roman"/>
              <a:ea typeface="Times New Roman"/>
              <a:cs typeface="Times New Roman"/>
              <a:sym typeface="Times New Roman"/>
            </a:endParaRPr>
          </a:p>
          <a:p>
            <a:pPr indent="0" lvl="0" marL="0" rtl="0" algn="l">
              <a:spcBef>
                <a:spcPts val="1400"/>
              </a:spcBef>
              <a:spcAft>
                <a:spcPts val="0"/>
              </a:spcAft>
              <a:buNone/>
            </a:pPr>
            <a:r>
              <a:rPr lang="en-US" sz="2200">
                <a:solidFill>
                  <a:srgbClr val="292929"/>
                </a:solidFill>
                <a:latin typeface="Times New Roman"/>
                <a:ea typeface="Times New Roman"/>
                <a:cs typeface="Times New Roman"/>
                <a:sym typeface="Times New Roman"/>
              </a:rPr>
              <a:t> Numeric Test Results:</a:t>
            </a:r>
            <a:endParaRPr sz="2200">
              <a:solidFill>
                <a:srgbClr val="292929"/>
              </a:solidFill>
              <a:latin typeface="Times New Roman"/>
              <a:ea typeface="Times New Roman"/>
              <a:cs typeface="Times New Roman"/>
              <a:sym typeface="Times New Roman"/>
            </a:endParaRPr>
          </a:p>
          <a:p>
            <a:pPr indent="0" lvl="0" marL="0" rtl="0" algn="l">
              <a:spcBef>
                <a:spcPts val="1400"/>
              </a:spcBef>
              <a:spcAft>
                <a:spcPts val="0"/>
              </a:spcAft>
              <a:buClr>
                <a:schemeClr val="dk1"/>
              </a:buClr>
              <a:buSzPct val="50000"/>
              <a:buFont typeface="Arial"/>
              <a:buNone/>
            </a:pPr>
            <a:r>
              <a:rPr lang="en-US" sz="2200">
                <a:solidFill>
                  <a:srgbClr val="292929"/>
                </a:solidFill>
                <a:latin typeface="Times New Roman"/>
                <a:ea typeface="Times New Roman"/>
                <a:cs typeface="Times New Roman"/>
                <a:sym typeface="Times New Roman"/>
              </a:rPr>
              <a:t>when we use random forest-</a:t>
            </a:r>
            <a:endParaRPr sz="2200">
              <a:solidFill>
                <a:srgbClr val="292929"/>
              </a:solidFill>
              <a:latin typeface="Times New Roman"/>
              <a:ea typeface="Times New Roman"/>
              <a:cs typeface="Times New Roman"/>
              <a:sym typeface="Times New Roman"/>
            </a:endParaRPr>
          </a:p>
          <a:p>
            <a:pPr indent="0" lvl="0" marL="0" rtl="0" algn="l">
              <a:lnSpc>
                <a:spcPct val="110795"/>
              </a:lnSpc>
              <a:spcBef>
                <a:spcPts val="0"/>
              </a:spcBef>
              <a:spcAft>
                <a:spcPts val="0"/>
              </a:spcAft>
              <a:buClr>
                <a:schemeClr val="dk1"/>
              </a:buClr>
              <a:buSzPct val="50433"/>
              <a:buFont typeface="Arial"/>
              <a:buNone/>
            </a:pPr>
            <a:r>
              <a:rPr lang="en-US" sz="2181">
                <a:solidFill>
                  <a:schemeClr val="dk1"/>
                </a:solidFill>
                <a:highlight>
                  <a:srgbClr val="FFFFFF"/>
                </a:highlight>
                <a:latin typeface="Times New Roman"/>
                <a:ea typeface="Times New Roman"/>
                <a:cs typeface="Times New Roman"/>
                <a:sym typeface="Times New Roman"/>
              </a:rPr>
              <a:t>Test set Accuracy: 0.9444444444444444</a:t>
            </a:r>
            <a:endParaRPr sz="2181">
              <a:solidFill>
                <a:schemeClr val="dk1"/>
              </a:solidFill>
              <a:highlight>
                <a:srgbClr val="FFFFFF"/>
              </a:highlight>
              <a:latin typeface="Times New Roman"/>
              <a:ea typeface="Times New Roman"/>
              <a:cs typeface="Times New Roman"/>
              <a:sym typeface="Times New Roman"/>
            </a:endParaRPr>
          </a:p>
          <a:p>
            <a:pPr indent="0" lvl="0" marL="457200" rtl="0" algn="l">
              <a:spcBef>
                <a:spcPts val="1400"/>
              </a:spcBef>
              <a:spcAft>
                <a:spcPts val="0"/>
              </a:spcAft>
              <a:buNone/>
            </a:pPr>
            <a:r>
              <a:t/>
            </a:r>
            <a:endParaRPr sz="2200">
              <a:solidFill>
                <a:srgbClr val="292929"/>
              </a:solidFill>
              <a:latin typeface="Times New Roman"/>
              <a:ea typeface="Times New Roman"/>
              <a:cs typeface="Times New Roman"/>
              <a:sym typeface="Times New Roman"/>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101" name="Google Shape;101;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1" name="Google Shape;301;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names of the unique launch sites-</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rPr lang="en-US" sz="2200">
                <a:solidFill>
                  <a:srgbClr val="292929"/>
                </a:solidFill>
              </a:rPr>
              <a:t>CCAFS</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LC-40VAFB </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SLC-4EKSC </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LC-39ACCAFS </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SLC-40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using SQL syntax, possibly in a Jupyter Notebook with a SQL magic command (%%sql). Your query is retrieving distinct values from the "Launch_Site" column in a table named "SPACEXTBL</a:t>
            </a:r>
            <a:endParaRPr/>
          </a:p>
        </p:txBody>
      </p:sp>
      <p:sp>
        <p:nvSpPr>
          <p:cNvPr id="302" name="Google Shape;302;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1600">
              <a:solidFill>
                <a:srgbClr val="292929"/>
              </a:solidFill>
            </a:endParaRPr>
          </a:p>
        </p:txBody>
      </p:sp>
      <p:sp>
        <p:nvSpPr>
          <p:cNvPr id="309" name="Google Shape;30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10" name="Google Shape;310;p45"/>
          <p:cNvPicPr preferRelativeResize="0"/>
          <p:nvPr/>
        </p:nvPicPr>
        <p:blipFill>
          <a:blip r:embed="rId4">
            <a:alphaModFix/>
          </a:blip>
          <a:stretch>
            <a:fillRect/>
          </a:stretch>
        </p:blipFill>
        <p:spPr>
          <a:xfrm>
            <a:off x="-68200" y="2364651"/>
            <a:ext cx="12191998" cy="35480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46"/>
          <p:cNvSpPr txBox="1"/>
          <p:nvPr>
            <p:ph idx="1" type="body"/>
          </p:nvPr>
        </p:nvSpPr>
        <p:spPr>
          <a:xfrm>
            <a:off x="425035" y="1784250"/>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sz="22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rPr lang="en-US" sz="2200">
                <a:solidFill>
                  <a:schemeClr val="dk1"/>
                </a:solidFill>
                <a:highlight>
                  <a:srgbClr val="E1F5FE"/>
                </a:highlight>
              </a:rPr>
              <a:t>  99980KG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lang="en-US">
                <a:solidFill>
                  <a:schemeClr val="dk1"/>
                </a:solidFill>
              </a:rPr>
              <a:t>%%sql</a:t>
            </a:r>
            <a:endParaRPr>
              <a:solidFill>
                <a:schemeClr val="dk1"/>
              </a:solidFill>
            </a:endParaRPr>
          </a:p>
          <a:p>
            <a:pPr indent="0" lvl="0" marL="457200" marR="0" rtl="0" algn="l">
              <a:lnSpc>
                <a:spcPct val="100000"/>
              </a:lnSpc>
              <a:spcBef>
                <a:spcPts val="1400"/>
              </a:spcBef>
              <a:spcAft>
                <a:spcPts val="0"/>
              </a:spcAft>
              <a:buNone/>
            </a:pPr>
            <a:r>
              <a:rPr lang="en-US">
                <a:solidFill>
                  <a:schemeClr val="dk1"/>
                </a:solidFill>
              </a:rPr>
              <a:t>SELECT SUM("PAYLOAD_MASS__KG_") AS "Total Payload Mass (kg)"</a:t>
            </a:r>
            <a:endParaRPr>
              <a:solidFill>
                <a:schemeClr val="dk1"/>
              </a:solidFill>
            </a:endParaRPr>
          </a:p>
          <a:p>
            <a:pPr indent="0" lvl="0" marL="457200" marR="0" rtl="0" algn="l">
              <a:lnSpc>
                <a:spcPct val="100000"/>
              </a:lnSpc>
              <a:spcBef>
                <a:spcPts val="1400"/>
              </a:spcBef>
              <a:spcAft>
                <a:spcPts val="0"/>
              </a:spcAft>
              <a:buNone/>
            </a:pPr>
            <a:r>
              <a:rPr lang="en-US">
                <a:solidFill>
                  <a:schemeClr val="dk1"/>
                </a:solidFill>
              </a:rPr>
              <a:t>FROM SPACEXTBL</a:t>
            </a:r>
            <a:endParaRPr>
              <a:solidFill>
                <a:schemeClr val="dk1"/>
              </a:solidFill>
            </a:endParaRPr>
          </a:p>
          <a:p>
            <a:pPr indent="0" lvl="0" marL="457200" marR="0" rtl="0" algn="l">
              <a:lnSpc>
                <a:spcPct val="100000"/>
              </a:lnSpc>
              <a:spcBef>
                <a:spcPts val="1400"/>
              </a:spcBef>
              <a:spcAft>
                <a:spcPts val="0"/>
              </a:spcAft>
              <a:buNone/>
            </a:pPr>
            <a:r>
              <a:rPr lang="en-US">
                <a:solidFill>
                  <a:schemeClr val="dk1"/>
                </a:solidFill>
              </a:rPr>
              <a:t>WHERE "Customer" LIKE 'NASA%' </a:t>
            </a:r>
            <a:endParaRPr>
              <a:solidFill>
                <a:schemeClr val="dk1"/>
              </a:solidFill>
            </a:endParaRPr>
          </a:p>
          <a:p>
            <a:pPr indent="0" lvl="0" marL="457200" marR="0" rtl="0" algn="l">
              <a:lnSpc>
                <a:spcPct val="100000"/>
              </a:lnSpc>
              <a:spcBef>
                <a:spcPts val="1400"/>
              </a:spcBef>
              <a:spcAft>
                <a:spcPts val="0"/>
              </a:spcAft>
              <a:buNone/>
            </a:pPr>
            <a:r>
              <a:rPr lang="en-US" sz="1800">
                <a:solidFill>
                  <a:srgbClr val="292929"/>
                </a:solidFill>
              </a:rPr>
              <a:t>using a SQL query to calculate the total payload mass for entries in the "SPACEXTBL" table where the "Customer" column starts with 'NASA'. The result will give you the sum of the "PAYLOAD_MASS__KG_" column for these specific entries.</a:t>
            </a:r>
            <a:endParaRPr sz="1800">
              <a:solidFill>
                <a:srgbClr val="292929"/>
              </a:solidFill>
            </a:endParaRPr>
          </a:p>
        </p:txBody>
      </p:sp>
      <p:sp>
        <p:nvSpPr>
          <p:cNvPr id="317" name="Google Shape;317;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324" name="Google Shape;324;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rPr lang="en-US" sz="2200">
                <a:solidFill>
                  <a:srgbClr val="292929"/>
                </a:solidFill>
              </a:rPr>
              <a:t>2928.4KG</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b="1" lang="en-US" sz="1500">
                <a:solidFill>
                  <a:srgbClr val="212121"/>
                </a:solidFill>
              </a:rPr>
              <a:t>%%sql</a:t>
            </a:r>
            <a:endParaRPr sz="1500">
              <a:solidFill>
                <a:srgbClr val="212121"/>
              </a:solidFill>
            </a:endParaRPr>
          </a:p>
          <a:p>
            <a:pPr indent="0" lvl="0" marL="457200" marR="0" rtl="0" algn="l">
              <a:lnSpc>
                <a:spcPct val="100000"/>
              </a:lnSpc>
              <a:spcBef>
                <a:spcPts val="1400"/>
              </a:spcBef>
              <a:spcAft>
                <a:spcPts val="0"/>
              </a:spcAft>
              <a:buNone/>
            </a:pPr>
            <a:r>
              <a:rPr b="1" lang="en-US" sz="1500">
                <a:solidFill>
                  <a:srgbClr val="212121"/>
                </a:solidFill>
              </a:rPr>
              <a:t>SELECT</a:t>
            </a:r>
            <a:r>
              <a:rPr lang="en-US" sz="1500">
                <a:solidFill>
                  <a:srgbClr val="212121"/>
                </a:solidFill>
              </a:rPr>
              <a:t> </a:t>
            </a:r>
            <a:r>
              <a:rPr b="1" lang="en-US" sz="1500">
                <a:solidFill>
                  <a:srgbClr val="212121"/>
                </a:solidFill>
              </a:rPr>
              <a:t>AVG</a:t>
            </a:r>
            <a:r>
              <a:rPr lang="en-US" sz="1500">
                <a:solidFill>
                  <a:srgbClr val="212121"/>
                </a:solidFill>
              </a:rPr>
              <a:t>("PAYLOAD_MASS__KG_") </a:t>
            </a:r>
            <a:r>
              <a:rPr b="1" lang="en-US" sz="1500">
                <a:solidFill>
                  <a:srgbClr val="212121"/>
                </a:solidFill>
              </a:rPr>
              <a:t>AS</a:t>
            </a:r>
            <a:r>
              <a:rPr lang="en-US" sz="1500">
                <a:solidFill>
                  <a:srgbClr val="212121"/>
                </a:solidFill>
              </a:rPr>
              <a:t> "Average Payload Mass (kg)"</a:t>
            </a:r>
            <a:endParaRPr sz="1500">
              <a:solidFill>
                <a:srgbClr val="212121"/>
              </a:solidFill>
            </a:endParaRPr>
          </a:p>
          <a:p>
            <a:pPr indent="0" lvl="0" marL="457200" marR="0" rtl="0" algn="l">
              <a:lnSpc>
                <a:spcPct val="100000"/>
              </a:lnSpc>
              <a:spcBef>
                <a:spcPts val="1400"/>
              </a:spcBef>
              <a:spcAft>
                <a:spcPts val="0"/>
              </a:spcAft>
              <a:buNone/>
            </a:pPr>
            <a:r>
              <a:rPr b="1" lang="en-US" sz="1500">
                <a:solidFill>
                  <a:srgbClr val="212121"/>
                </a:solidFill>
              </a:rPr>
              <a:t>FROM</a:t>
            </a:r>
            <a:r>
              <a:rPr lang="en-US" sz="1500">
                <a:solidFill>
                  <a:srgbClr val="212121"/>
                </a:solidFill>
              </a:rPr>
              <a:t> SPACEXTBL </a:t>
            </a:r>
            <a:r>
              <a:rPr b="1" lang="en-US" sz="1500">
                <a:solidFill>
                  <a:srgbClr val="212121"/>
                </a:solidFill>
              </a:rPr>
              <a:t>WHERE</a:t>
            </a:r>
            <a:r>
              <a:rPr lang="en-US" sz="1500">
                <a:solidFill>
                  <a:srgbClr val="212121"/>
                </a:solidFill>
              </a:rPr>
              <a:t> "Booster_Version" </a:t>
            </a:r>
            <a:r>
              <a:rPr b="1" lang="en-US" sz="1500">
                <a:solidFill>
                  <a:srgbClr val="212121"/>
                </a:solidFill>
              </a:rPr>
              <a:t>=</a:t>
            </a:r>
            <a:r>
              <a:rPr lang="en-US" sz="1500">
                <a:solidFill>
                  <a:srgbClr val="212121"/>
                </a:solidFill>
              </a:rPr>
              <a:t> 'F9 v1.1';</a:t>
            </a:r>
            <a:endParaRPr sz="2200">
              <a:solidFill>
                <a:srgbClr val="212121"/>
              </a:solidFill>
            </a:endParaRPr>
          </a:p>
          <a:p>
            <a:pPr indent="0" lvl="0" marL="457200" marR="0" rtl="0" algn="l">
              <a:lnSpc>
                <a:spcPct val="100000"/>
              </a:lnSpc>
              <a:spcBef>
                <a:spcPts val="1400"/>
              </a:spcBef>
              <a:spcAft>
                <a:spcPts val="0"/>
              </a:spcAft>
              <a:buNone/>
            </a:pPr>
            <a:r>
              <a:rPr lang="en-US" sz="2200">
                <a:solidFill>
                  <a:srgbClr val="212121"/>
                </a:solidFill>
              </a:rPr>
              <a:t>the average payload mass for entries in the "SPACEXTBL" table where the "Booster_Version" column is equal to 'F9 v1.1'. The result will give you the average value of the "PAYLOAD_MASS__KG_" column for these specific entries.</a:t>
            </a:r>
            <a:endParaRPr sz="2200">
              <a:solidFill>
                <a:srgbClr val="21212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331" name="Google Shape;331;p4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rPr b="1" lang="en-US" sz="1700">
                <a:solidFill>
                  <a:srgbClr val="212121"/>
                </a:solidFill>
              </a:rPr>
              <a:t>%%sql</a:t>
            </a:r>
            <a:endParaRPr sz="1700">
              <a:solidFill>
                <a:srgbClr val="212121"/>
              </a:solidFill>
            </a:endParaRPr>
          </a:p>
          <a:p>
            <a:pPr indent="0" lvl="0" marL="457200" marR="0" rtl="0" algn="l">
              <a:lnSpc>
                <a:spcPct val="100000"/>
              </a:lnSpc>
              <a:spcBef>
                <a:spcPts val="0"/>
              </a:spcBef>
              <a:spcAft>
                <a:spcPts val="0"/>
              </a:spcAft>
              <a:buNone/>
            </a:pPr>
            <a:r>
              <a:rPr b="1" lang="en-US" sz="1700">
                <a:solidFill>
                  <a:srgbClr val="212121"/>
                </a:solidFill>
              </a:rPr>
              <a:t>SELECT</a:t>
            </a:r>
            <a:r>
              <a:rPr lang="en-US" sz="1700">
                <a:solidFill>
                  <a:srgbClr val="212121"/>
                </a:solidFill>
              </a:rPr>
              <a:t> </a:t>
            </a:r>
            <a:r>
              <a:rPr b="1" lang="en-US" sz="1700">
                <a:solidFill>
                  <a:srgbClr val="212121"/>
                </a:solidFill>
              </a:rPr>
              <a:t>MIN</a:t>
            </a:r>
            <a:r>
              <a:rPr lang="en-US" sz="1700">
                <a:solidFill>
                  <a:srgbClr val="212121"/>
                </a:solidFill>
              </a:rPr>
              <a:t>("Date") </a:t>
            </a:r>
            <a:r>
              <a:rPr b="1" lang="en-US" sz="1700">
                <a:solidFill>
                  <a:srgbClr val="212121"/>
                </a:solidFill>
              </a:rPr>
              <a:t>AS</a:t>
            </a:r>
            <a:r>
              <a:rPr lang="en-US" sz="1700">
                <a:solidFill>
                  <a:srgbClr val="212121"/>
                </a:solidFill>
              </a:rPr>
              <a:t> "First Successful Landing Date"</a:t>
            </a:r>
            <a:endParaRPr sz="1700">
              <a:solidFill>
                <a:srgbClr val="212121"/>
              </a:solidFill>
            </a:endParaRPr>
          </a:p>
          <a:p>
            <a:pPr indent="0" lvl="0" marL="457200" marR="0" rtl="0" algn="l">
              <a:lnSpc>
                <a:spcPct val="100000"/>
              </a:lnSpc>
              <a:spcBef>
                <a:spcPts val="0"/>
              </a:spcBef>
              <a:spcAft>
                <a:spcPts val="0"/>
              </a:spcAft>
              <a:buNone/>
            </a:pPr>
            <a:r>
              <a:rPr b="1" lang="en-US" sz="1700">
                <a:solidFill>
                  <a:srgbClr val="212121"/>
                </a:solidFill>
              </a:rPr>
              <a:t>FROM</a:t>
            </a:r>
            <a:r>
              <a:rPr lang="en-US" sz="1700">
                <a:solidFill>
                  <a:srgbClr val="212121"/>
                </a:solidFill>
              </a:rPr>
              <a:t> SPACEXTBL</a:t>
            </a:r>
            <a:endParaRPr sz="1700">
              <a:solidFill>
                <a:srgbClr val="212121"/>
              </a:solidFill>
            </a:endParaRPr>
          </a:p>
          <a:p>
            <a:pPr indent="0" lvl="0" marL="0" rtl="0" algn="l">
              <a:lnSpc>
                <a:spcPct val="110795"/>
              </a:lnSpc>
              <a:spcBef>
                <a:spcPts val="0"/>
              </a:spcBef>
              <a:spcAft>
                <a:spcPts val="0"/>
              </a:spcAft>
              <a:buNone/>
            </a:pPr>
            <a:r>
              <a:rPr b="1" lang="en-US" sz="1700">
                <a:solidFill>
                  <a:srgbClr val="212121"/>
                </a:solidFill>
              </a:rPr>
              <a:t>WHERE</a:t>
            </a:r>
            <a:r>
              <a:rPr lang="en-US" sz="1700">
                <a:solidFill>
                  <a:srgbClr val="212121"/>
                </a:solidFill>
              </a:rPr>
              <a:t> "Landing_Outcome" </a:t>
            </a:r>
            <a:r>
              <a:rPr b="1" lang="en-US" sz="1700">
                <a:solidFill>
                  <a:srgbClr val="212121"/>
                </a:solidFill>
              </a:rPr>
              <a:t>=</a:t>
            </a:r>
            <a:r>
              <a:rPr lang="en-US" sz="1700">
                <a:solidFill>
                  <a:srgbClr val="212121"/>
                </a:solidFill>
              </a:rPr>
              <a:t> 'Success (ground pad)';</a:t>
            </a:r>
            <a:endParaRPr sz="1800">
              <a:solidFill>
                <a:srgbClr val="212121"/>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br>
              <a:rPr lang="en-US" sz="2200">
                <a:solidFill>
                  <a:srgbClr val="292929"/>
                </a:solidFill>
                <a:latin typeface="Arial"/>
                <a:ea typeface="Arial"/>
                <a:cs typeface="Arial"/>
                <a:sym typeface="Arial"/>
              </a:rPr>
            </a:br>
            <a:r>
              <a:rPr lang="en-US" sz="1800">
                <a:solidFill>
                  <a:schemeClr val="dk1"/>
                </a:solidFill>
              </a:rPr>
              <a:t>using a SQL query to find the minimum (earliest) date where the "Landing_Outcome" is 'Success (ground pad)' in the "SPACEXTBL" table. The result will give you the first successful landing date for this specific landing outcome.</a:t>
            </a:r>
            <a:endParaRPr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338" name="Google Shape;338;p49"/>
          <p:cNvSpPr txBox="1"/>
          <p:nvPr>
            <p:ph idx="1" type="body"/>
          </p:nvPr>
        </p:nvSpPr>
        <p:spPr>
          <a:xfrm>
            <a:off x="770000" y="1413001"/>
            <a:ext cx="9745500" cy="47640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0" lvl="0" marL="0" rtl="0" algn="l">
              <a:lnSpc>
                <a:spcPct val="110795"/>
              </a:lnSpc>
              <a:spcBef>
                <a:spcPts val="0"/>
              </a:spcBef>
              <a:spcAft>
                <a:spcPts val="0"/>
              </a:spcAft>
              <a:buNone/>
            </a:pPr>
            <a:r>
              <a:rPr b="1" lang="en-US" sz="1600">
                <a:solidFill>
                  <a:srgbClr val="212121"/>
                </a:solidFill>
              </a:rPr>
              <a:t>F9 B5 B1046.2</a:t>
            </a:r>
            <a:endParaRPr b="1" sz="1600">
              <a:solidFill>
                <a:srgbClr val="212121"/>
              </a:solidFill>
            </a:endParaRPr>
          </a:p>
          <a:p>
            <a:pPr indent="0" lvl="0" marL="0" rtl="0" algn="l">
              <a:lnSpc>
                <a:spcPct val="110795"/>
              </a:lnSpc>
              <a:spcBef>
                <a:spcPts val="0"/>
              </a:spcBef>
              <a:spcAft>
                <a:spcPts val="0"/>
              </a:spcAft>
              <a:buNone/>
            </a:pPr>
            <a:r>
              <a:rPr b="1" lang="en-US" sz="1600">
                <a:solidFill>
                  <a:srgbClr val="212121"/>
                </a:solidFill>
              </a:rPr>
              <a:t>F9 B5 B1047.2</a:t>
            </a:r>
            <a:endParaRPr b="1" sz="1600">
              <a:solidFill>
                <a:srgbClr val="212121"/>
              </a:solidFill>
            </a:endParaRPr>
          </a:p>
          <a:p>
            <a:pPr indent="0" lvl="0" marL="0" rtl="0" algn="l">
              <a:lnSpc>
                <a:spcPct val="110795"/>
              </a:lnSpc>
              <a:spcBef>
                <a:spcPts val="0"/>
              </a:spcBef>
              <a:spcAft>
                <a:spcPts val="0"/>
              </a:spcAft>
              <a:buNone/>
            </a:pPr>
            <a:r>
              <a:rPr b="1" lang="en-US" sz="1600">
                <a:solidFill>
                  <a:srgbClr val="212121"/>
                </a:solidFill>
              </a:rPr>
              <a:t>F9 B5 B1048.3</a:t>
            </a:r>
            <a:endParaRPr b="1" sz="1600">
              <a:solidFill>
                <a:srgbClr val="212121"/>
              </a:solidFill>
            </a:endParaRPr>
          </a:p>
          <a:p>
            <a:pPr indent="0" lvl="0" marL="0" rtl="0" algn="l">
              <a:lnSpc>
                <a:spcPct val="110795"/>
              </a:lnSpc>
              <a:spcBef>
                <a:spcPts val="0"/>
              </a:spcBef>
              <a:spcAft>
                <a:spcPts val="0"/>
              </a:spcAft>
              <a:buNone/>
            </a:pPr>
            <a:r>
              <a:rPr b="1" lang="en-US" sz="1600">
                <a:solidFill>
                  <a:srgbClr val="212121"/>
                </a:solidFill>
              </a:rPr>
              <a:t>F9 B5 B1051.2</a:t>
            </a:r>
            <a:endParaRPr b="1" sz="1708">
              <a:solidFill>
                <a:srgbClr val="212121"/>
              </a:solidFill>
            </a:endParaRPr>
          </a:p>
          <a:p>
            <a:pPr indent="0" lvl="0" marL="0" rtl="0" algn="l">
              <a:lnSpc>
                <a:spcPct val="110795"/>
              </a:lnSpc>
              <a:spcBef>
                <a:spcPts val="0"/>
              </a:spcBef>
              <a:spcAft>
                <a:spcPts val="0"/>
              </a:spcAft>
              <a:buNone/>
            </a:pPr>
            <a:r>
              <a:rPr b="1" lang="en-US" sz="1600">
                <a:solidFill>
                  <a:srgbClr val="212121"/>
                </a:solidFill>
              </a:rPr>
              <a:t>F9 B5B1060.1</a:t>
            </a:r>
            <a:endParaRPr b="1" sz="1600">
              <a:solidFill>
                <a:srgbClr val="212121"/>
              </a:solidFill>
            </a:endParaRPr>
          </a:p>
          <a:p>
            <a:pPr indent="0" lvl="0" marL="0" rtl="0" algn="l">
              <a:lnSpc>
                <a:spcPct val="110795"/>
              </a:lnSpc>
              <a:spcBef>
                <a:spcPts val="0"/>
              </a:spcBef>
              <a:spcAft>
                <a:spcPts val="0"/>
              </a:spcAft>
              <a:buNone/>
            </a:pPr>
            <a:r>
              <a:rPr b="1" lang="en-US" sz="1600">
                <a:solidFill>
                  <a:srgbClr val="212121"/>
                </a:solidFill>
              </a:rPr>
              <a:t>F9 B5 B1058.2</a:t>
            </a:r>
            <a:endParaRPr b="1" sz="1600">
              <a:solidFill>
                <a:srgbClr val="212121"/>
              </a:solidFill>
            </a:endParaRPr>
          </a:p>
          <a:p>
            <a:pPr indent="0" lvl="0" marL="0" rtl="0" algn="l">
              <a:lnSpc>
                <a:spcPct val="110795"/>
              </a:lnSpc>
              <a:spcBef>
                <a:spcPts val="0"/>
              </a:spcBef>
              <a:spcAft>
                <a:spcPts val="0"/>
              </a:spcAft>
              <a:buNone/>
            </a:pPr>
            <a:r>
              <a:rPr b="1" lang="en-US" sz="1600">
                <a:solidFill>
                  <a:srgbClr val="212121"/>
                </a:solidFill>
              </a:rPr>
              <a:t>F9 B5B1062.1</a:t>
            </a:r>
            <a:endParaRPr sz="2200">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Present your query result with a short explanation here-</a:t>
            </a:r>
            <a:br>
              <a:rPr lang="en-US" sz="2200">
                <a:solidFill>
                  <a:srgbClr val="292929"/>
                </a:solidFill>
                <a:latin typeface="Arial"/>
                <a:ea typeface="Arial"/>
                <a:cs typeface="Arial"/>
                <a:sym typeface="Arial"/>
              </a:rPr>
            </a:br>
            <a:r>
              <a:rPr b="1" lang="en-US" sz="1700">
                <a:solidFill>
                  <a:srgbClr val="212121"/>
                </a:solidFill>
              </a:rPr>
              <a:t>%%sql</a:t>
            </a:r>
            <a:endParaRPr sz="1700">
              <a:solidFill>
                <a:srgbClr val="212121"/>
              </a:solidFill>
            </a:endParaRPr>
          </a:p>
          <a:p>
            <a:pPr indent="0" lvl="0" marL="457200" marR="0" rtl="0" algn="l">
              <a:lnSpc>
                <a:spcPct val="100000"/>
              </a:lnSpc>
              <a:spcBef>
                <a:spcPts val="1400"/>
              </a:spcBef>
              <a:spcAft>
                <a:spcPts val="0"/>
              </a:spcAft>
              <a:buNone/>
            </a:pPr>
            <a:r>
              <a:rPr b="1" lang="en-US" sz="1700">
                <a:solidFill>
                  <a:srgbClr val="212121"/>
                </a:solidFill>
              </a:rPr>
              <a:t>SELECT</a:t>
            </a:r>
            <a:r>
              <a:rPr lang="en-US" sz="1700">
                <a:solidFill>
                  <a:srgbClr val="212121"/>
                </a:solidFill>
              </a:rPr>
              <a:t> "Booster_Version" </a:t>
            </a:r>
            <a:r>
              <a:rPr b="1" lang="en-US" sz="1700">
                <a:solidFill>
                  <a:srgbClr val="212121"/>
                </a:solidFill>
              </a:rPr>
              <a:t>AS</a:t>
            </a:r>
            <a:r>
              <a:rPr lang="en-US" sz="1700">
                <a:solidFill>
                  <a:srgbClr val="212121"/>
                </a:solidFill>
              </a:rPr>
              <a:t> "Booster Name" </a:t>
            </a:r>
            <a:r>
              <a:rPr b="1" lang="en-US" sz="1700">
                <a:solidFill>
                  <a:srgbClr val="212121"/>
                </a:solidFill>
              </a:rPr>
              <a:t>FROM</a:t>
            </a:r>
            <a:r>
              <a:rPr lang="en-US" sz="1700">
                <a:solidFill>
                  <a:srgbClr val="212121"/>
                </a:solidFill>
              </a:rPr>
              <a:t> SPACEXTBL</a:t>
            </a:r>
            <a:endParaRPr sz="1700">
              <a:solidFill>
                <a:srgbClr val="212121"/>
              </a:solidFill>
            </a:endParaRPr>
          </a:p>
          <a:p>
            <a:pPr indent="0" lvl="0" marL="457200" marR="0" rtl="0" algn="l">
              <a:lnSpc>
                <a:spcPct val="100000"/>
              </a:lnSpc>
              <a:spcBef>
                <a:spcPts val="1400"/>
              </a:spcBef>
              <a:spcAft>
                <a:spcPts val="0"/>
              </a:spcAft>
              <a:buNone/>
            </a:pPr>
            <a:r>
              <a:rPr b="1" lang="en-US" sz="1700">
                <a:solidFill>
                  <a:srgbClr val="212121"/>
                </a:solidFill>
              </a:rPr>
              <a:t>WHERE</a:t>
            </a:r>
            <a:r>
              <a:rPr lang="en-US" sz="1700">
                <a:solidFill>
                  <a:srgbClr val="212121"/>
                </a:solidFill>
              </a:rPr>
              <a:t> "Landing_Outcome" </a:t>
            </a:r>
            <a:r>
              <a:rPr b="1" lang="en-US" sz="1700">
                <a:solidFill>
                  <a:srgbClr val="212121"/>
                </a:solidFill>
              </a:rPr>
              <a:t>=</a:t>
            </a:r>
            <a:r>
              <a:rPr lang="en-US" sz="1700">
                <a:solidFill>
                  <a:srgbClr val="212121"/>
                </a:solidFill>
              </a:rPr>
              <a:t> 'Success'   </a:t>
            </a:r>
            <a:r>
              <a:rPr b="1" lang="en-US" sz="1700">
                <a:solidFill>
                  <a:srgbClr val="212121"/>
                </a:solidFill>
              </a:rPr>
              <a:t>AND</a:t>
            </a:r>
            <a:r>
              <a:rPr lang="en-US" sz="1700">
                <a:solidFill>
                  <a:srgbClr val="212121"/>
                </a:solidFill>
              </a:rPr>
              <a:t> "PAYLOAD_MASS__KG_" </a:t>
            </a:r>
            <a:r>
              <a:rPr b="1" lang="en-US" sz="1700">
                <a:solidFill>
                  <a:srgbClr val="212121"/>
                </a:solidFill>
              </a:rPr>
              <a:t>&gt;</a:t>
            </a:r>
            <a:r>
              <a:rPr lang="en-US" sz="1700">
                <a:solidFill>
                  <a:srgbClr val="212121"/>
                </a:solidFill>
              </a:rPr>
              <a:t> 4000  </a:t>
            </a:r>
            <a:r>
              <a:rPr b="1" lang="en-US" sz="1700">
                <a:solidFill>
                  <a:srgbClr val="212121"/>
                </a:solidFill>
              </a:rPr>
              <a:t>AND</a:t>
            </a:r>
            <a:r>
              <a:rPr lang="en-US" sz="1700">
                <a:solidFill>
                  <a:srgbClr val="212121"/>
                </a:solidFill>
              </a:rPr>
              <a:t> "PAYLOAD_MASS__KG_" </a:t>
            </a:r>
            <a:r>
              <a:rPr b="1" lang="en-US" sz="1700">
                <a:solidFill>
                  <a:srgbClr val="212121"/>
                </a:solidFill>
              </a:rPr>
              <a:t>&lt;</a:t>
            </a:r>
            <a:r>
              <a:rPr lang="en-US" sz="1700">
                <a:solidFill>
                  <a:srgbClr val="212121"/>
                </a:solidFill>
              </a:rPr>
              <a:t> 6000;</a:t>
            </a:r>
            <a:br>
              <a:rPr lang="en-US" sz="1700">
                <a:solidFill>
                  <a:srgbClr val="212121"/>
                </a:solidFill>
              </a:rPr>
            </a:br>
            <a:endParaRPr sz="1700">
              <a:solidFill>
                <a:srgbClr val="212121"/>
              </a:solidFill>
            </a:endParaRPr>
          </a:p>
          <a:p>
            <a:pPr indent="0" lvl="0" marL="0" marR="0" rtl="0" algn="l">
              <a:lnSpc>
                <a:spcPct val="100000"/>
              </a:lnSpc>
              <a:spcBef>
                <a:spcPts val="1400"/>
              </a:spcBef>
              <a:spcAft>
                <a:spcPts val="0"/>
              </a:spcAft>
              <a:buNone/>
            </a:pPr>
            <a:r>
              <a:rPr lang="en-US" sz="1632">
                <a:solidFill>
                  <a:schemeClr val="dk1"/>
                </a:solidFill>
              </a:rPr>
              <a:t>using a SQL query to select the "Booster_Version" (renamed as "Booster Name") from the "SPACEXTBL" table where the "Landing_Outcome" is 'Success' and the payload mass is between 4000 and 6000 kg.</a:t>
            </a:r>
            <a:endParaRPr sz="2132">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45" name="Google Shape;345;p5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sz="2200">
              <a:solidFill>
                <a:srgbClr val="292929"/>
              </a:solidFill>
              <a:latin typeface="Arial"/>
              <a:ea typeface="Arial"/>
              <a:cs typeface="Arial"/>
              <a:sym typeface="Arial"/>
            </a:endParaRPr>
          </a:p>
          <a:p>
            <a:pPr indent="0" lvl="0" marL="0" rtl="0" algn="l">
              <a:lnSpc>
                <a:spcPct val="110795"/>
              </a:lnSpc>
              <a:spcBef>
                <a:spcPts val="0"/>
              </a:spcBef>
              <a:spcAft>
                <a:spcPts val="0"/>
              </a:spcAft>
              <a:buNone/>
            </a:pPr>
            <a:r>
              <a:rPr b="1" lang="en-US" sz="1900">
                <a:solidFill>
                  <a:srgbClr val="212121"/>
                </a:solidFill>
              </a:rPr>
              <a:t>   Success-101</a:t>
            </a:r>
            <a:endParaRPr sz="1900">
              <a:solidFill>
                <a:srgbClr val="212121"/>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br>
              <a:rPr lang="en-US" sz="2200">
                <a:solidFill>
                  <a:srgbClr val="292929"/>
                </a:solidFill>
                <a:latin typeface="Arial"/>
                <a:ea typeface="Arial"/>
                <a:cs typeface="Arial"/>
                <a:sym typeface="Arial"/>
              </a:rPr>
            </a:br>
            <a:r>
              <a:rPr b="1" lang="en-US" sz="1658">
                <a:solidFill>
                  <a:srgbClr val="292929"/>
                </a:solidFill>
              </a:rPr>
              <a:t>%%sql</a:t>
            </a:r>
            <a:endParaRPr sz="1658">
              <a:solidFill>
                <a:srgbClr val="292929"/>
              </a:solidFill>
            </a:endParaRPr>
          </a:p>
          <a:p>
            <a:pPr indent="0" lvl="0" marL="457200" marR="0" rtl="0" algn="l">
              <a:lnSpc>
                <a:spcPct val="100000"/>
              </a:lnSpc>
              <a:spcBef>
                <a:spcPts val="1400"/>
              </a:spcBef>
              <a:spcAft>
                <a:spcPts val="0"/>
              </a:spcAft>
              <a:buNone/>
            </a:pPr>
            <a:r>
              <a:rPr b="1" lang="en-US" sz="1658">
                <a:solidFill>
                  <a:srgbClr val="292929"/>
                </a:solidFill>
              </a:rPr>
              <a:t>SELECT</a:t>
            </a:r>
            <a:r>
              <a:rPr lang="en-US" sz="1658">
                <a:solidFill>
                  <a:srgbClr val="292929"/>
                </a:solidFill>
              </a:rPr>
              <a:t> "Mission_Outcome", </a:t>
            </a:r>
            <a:r>
              <a:rPr b="1" lang="en-US" sz="1658">
                <a:solidFill>
                  <a:srgbClr val="292929"/>
                </a:solidFill>
              </a:rPr>
              <a:t>COUNT</a:t>
            </a:r>
            <a:r>
              <a:rPr lang="en-US" sz="1658">
                <a:solidFill>
                  <a:srgbClr val="292929"/>
                </a:solidFill>
              </a:rPr>
              <a:t>(</a:t>
            </a:r>
            <a:r>
              <a:rPr b="1" lang="en-US" sz="1658">
                <a:solidFill>
                  <a:srgbClr val="292929"/>
                </a:solidFill>
              </a:rPr>
              <a:t>*</a:t>
            </a:r>
            <a:r>
              <a:rPr lang="en-US" sz="1658">
                <a:solidFill>
                  <a:srgbClr val="292929"/>
                </a:solidFill>
              </a:rPr>
              <a:t>) </a:t>
            </a:r>
            <a:r>
              <a:rPr b="1" lang="en-US" sz="1658">
                <a:solidFill>
                  <a:srgbClr val="292929"/>
                </a:solidFill>
              </a:rPr>
              <a:t>AS</a:t>
            </a:r>
            <a:r>
              <a:rPr lang="en-US" sz="1658">
                <a:solidFill>
                  <a:srgbClr val="292929"/>
                </a:solidFill>
              </a:rPr>
              <a:t> "Total" </a:t>
            </a:r>
            <a:endParaRPr sz="1658">
              <a:solidFill>
                <a:srgbClr val="292929"/>
              </a:solidFill>
            </a:endParaRPr>
          </a:p>
          <a:p>
            <a:pPr indent="0" lvl="0" marL="0" marR="0" rtl="0" algn="l">
              <a:lnSpc>
                <a:spcPct val="100000"/>
              </a:lnSpc>
              <a:spcBef>
                <a:spcPts val="1400"/>
              </a:spcBef>
              <a:spcAft>
                <a:spcPts val="0"/>
              </a:spcAft>
              <a:buNone/>
            </a:pPr>
            <a:r>
              <a:rPr b="1" lang="en-US" sz="1658">
                <a:solidFill>
                  <a:srgbClr val="292929"/>
                </a:solidFill>
              </a:rPr>
              <a:t> FROM</a:t>
            </a:r>
            <a:r>
              <a:rPr lang="en-US" sz="1658">
                <a:solidFill>
                  <a:srgbClr val="292929"/>
                </a:solidFill>
              </a:rPr>
              <a:t> SPACEXTBL  </a:t>
            </a:r>
            <a:r>
              <a:rPr b="1" lang="en-US" sz="1658">
                <a:solidFill>
                  <a:srgbClr val="292929"/>
                </a:solidFill>
              </a:rPr>
              <a:t>GROUP</a:t>
            </a:r>
            <a:r>
              <a:rPr lang="en-US" sz="1658">
                <a:solidFill>
                  <a:srgbClr val="292929"/>
                </a:solidFill>
              </a:rPr>
              <a:t> </a:t>
            </a:r>
            <a:r>
              <a:rPr b="1" lang="en-US" sz="1658">
                <a:solidFill>
                  <a:srgbClr val="292929"/>
                </a:solidFill>
              </a:rPr>
              <a:t>BY</a:t>
            </a:r>
            <a:r>
              <a:rPr lang="en-US" sz="1658">
                <a:solidFill>
                  <a:srgbClr val="292929"/>
                </a:solidFill>
              </a:rPr>
              <a:t> "Mission Outcome";</a:t>
            </a:r>
            <a:br>
              <a:rPr lang="en-US" sz="1658">
                <a:solidFill>
                  <a:srgbClr val="292929"/>
                </a:solidFill>
              </a:rPr>
            </a:br>
            <a:br>
              <a:rPr lang="en-US" sz="1658">
                <a:solidFill>
                  <a:schemeClr val="dk1"/>
                </a:solidFill>
              </a:rPr>
            </a:br>
            <a:r>
              <a:rPr lang="en-US" sz="1900">
                <a:solidFill>
                  <a:schemeClr val="dk1"/>
                </a:solidFill>
              </a:rPr>
              <a:t>using a SQL query to count the number of occurrences for each unique "Mission_Outcome" in the "SPACEXTBL" table and display the results in a summary.</a:t>
            </a:r>
            <a:endParaRPr sz="29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1"/>
          <p:cNvSpPr txBox="1"/>
          <p:nvPr>
            <p:ph idx="1" type="body"/>
          </p:nvPr>
        </p:nvSpPr>
        <p:spPr>
          <a:xfrm>
            <a:off x="770000" y="1355050"/>
            <a:ext cx="11127300" cy="53541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sz="22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r>
              <a:rPr lang="en-US" sz="2200">
                <a:solidFill>
                  <a:srgbClr val="292929"/>
                </a:solidFill>
              </a:rPr>
              <a:t>-</a:t>
            </a:r>
            <a:endParaRPr sz="2200">
              <a:solidFill>
                <a:srgbClr val="292929"/>
              </a:solidFill>
            </a:endParaRPr>
          </a:p>
          <a:p>
            <a:pPr indent="0" lvl="0" marL="457200" marR="0" rtl="0" algn="l">
              <a:lnSpc>
                <a:spcPct val="100000"/>
              </a:lnSpc>
              <a:spcBef>
                <a:spcPts val="1400"/>
              </a:spcBef>
              <a:spcAft>
                <a:spcPts val="0"/>
              </a:spcAft>
              <a:buNone/>
            </a:pPr>
            <a:r>
              <a:rPr b="1" lang="en-US" sz="1451">
                <a:solidFill>
                  <a:srgbClr val="212121"/>
                </a:solidFill>
              </a:rPr>
              <a:t>%%sql</a:t>
            </a:r>
            <a:endParaRPr sz="1451">
              <a:solidFill>
                <a:srgbClr val="212121"/>
              </a:solidFill>
            </a:endParaRPr>
          </a:p>
          <a:p>
            <a:pPr indent="0" lvl="0" marL="457200" marR="0" rtl="0" algn="l">
              <a:lnSpc>
                <a:spcPct val="100000"/>
              </a:lnSpc>
              <a:spcBef>
                <a:spcPts val="1400"/>
              </a:spcBef>
              <a:spcAft>
                <a:spcPts val="0"/>
              </a:spcAft>
              <a:buNone/>
            </a:pPr>
            <a:r>
              <a:rPr b="1" lang="en-US" sz="1451">
                <a:solidFill>
                  <a:srgbClr val="212121"/>
                </a:solidFill>
              </a:rPr>
              <a:t>SELECT</a:t>
            </a:r>
            <a:r>
              <a:rPr lang="en-US" sz="1451">
                <a:solidFill>
                  <a:srgbClr val="212121"/>
                </a:solidFill>
              </a:rPr>
              <a:t> "Booster_Version"</a:t>
            </a:r>
            <a:endParaRPr sz="1451">
              <a:solidFill>
                <a:srgbClr val="212121"/>
              </a:solidFill>
            </a:endParaRPr>
          </a:p>
          <a:p>
            <a:pPr indent="0" lvl="0" marL="457200" marR="0" rtl="0" algn="l">
              <a:lnSpc>
                <a:spcPct val="100000"/>
              </a:lnSpc>
              <a:spcBef>
                <a:spcPts val="1400"/>
              </a:spcBef>
              <a:spcAft>
                <a:spcPts val="0"/>
              </a:spcAft>
              <a:buNone/>
            </a:pPr>
            <a:r>
              <a:rPr b="1" lang="en-US" sz="1451">
                <a:solidFill>
                  <a:srgbClr val="212121"/>
                </a:solidFill>
              </a:rPr>
              <a:t>FROM</a:t>
            </a:r>
            <a:r>
              <a:rPr lang="en-US" sz="1451">
                <a:solidFill>
                  <a:srgbClr val="212121"/>
                </a:solidFill>
              </a:rPr>
              <a:t> SPACEXTBL  </a:t>
            </a:r>
            <a:r>
              <a:rPr b="1" lang="en-US" sz="1451">
                <a:solidFill>
                  <a:srgbClr val="212121"/>
                </a:solidFill>
              </a:rPr>
              <a:t>WHERE</a:t>
            </a:r>
            <a:r>
              <a:rPr lang="en-US" sz="1451">
                <a:solidFill>
                  <a:srgbClr val="212121"/>
                </a:solidFill>
              </a:rPr>
              <a:t> "PAYLOAD_MASS__KG_" </a:t>
            </a:r>
            <a:r>
              <a:rPr b="1" lang="en-US" sz="1451">
                <a:solidFill>
                  <a:srgbClr val="212121"/>
                </a:solidFill>
              </a:rPr>
              <a:t>=</a:t>
            </a:r>
            <a:r>
              <a:rPr lang="en-US" sz="1451">
                <a:solidFill>
                  <a:srgbClr val="212121"/>
                </a:solidFill>
              </a:rPr>
              <a:t> (</a:t>
            </a:r>
            <a:r>
              <a:rPr b="1" lang="en-US" sz="1451">
                <a:solidFill>
                  <a:srgbClr val="212121"/>
                </a:solidFill>
              </a:rPr>
              <a:t>SELECT</a:t>
            </a:r>
            <a:r>
              <a:rPr lang="en-US" sz="1451">
                <a:solidFill>
                  <a:srgbClr val="212121"/>
                </a:solidFill>
              </a:rPr>
              <a:t> </a:t>
            </a:r>
            <a:r>
              <a:rPr b="1" lang="en-US" sz="1451">
                <a:solidFill>
                  <a:srgbClr val="212121"/>
                </a:solidFill>
              </a:rPr>
              <a:t>MAX</a:t>
            </a:r>
            <a:r>
              <a:rPr lang="en-US" sz="1451">
                <a:solidFill>
                  <a:srgbClr val="212121"/>
                </a:solidFill>
              </a:rPr>
              <a:t>("PAYLOAD_MASS__KG_")   </a:t>
            </a:r>
            <a:r>
              <a:rPr b="1" lang="en-US" sz="1451">
                <a:solidFill>
                  <a:srgbClr val="212121"/>
                </a:solidFill>
              </a:rPr>
              <a:t>FROM</a:t>
            </a:r>
            <a:r>
              <a:rPr lang="en-US" sz="1451">
                <a:solidFill>
                  <a:srgbClr val="212121"/>
                </a:solidFill>
              </a:rPr>
              <a:t> SPACEXTBL)</a:t>
            </a:r>
            <a:endParaRPr sz="2651">
              <a:solidFill>
                <a:srgbClr val="292929"/>
              </a:solidFill>
            </a:endParaRPr>
          </a:p>
        </p:txBody>
      </p:sp>
      <p:sp>
        <p:nvSpPr>
          <p:cNvPr id="351" name="Google Shape;35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graphicFrame>
        <p:nvGraphicFramePr>
          <p:cNvPr id="353" name="Google Shape;353;p51"/>
          <p:cNvGraphicFramePr/>
          <p:nvPr/>
        </p:nvGraphicFramePr>
        <p:xfrm>
          <a:off x="2602650" y="1755713"/>
          <a:ext cx="3000000" cy="3000000"/>
        </p:xfrm>
        <a:graphic>
          <a:graphicData uri="http://schemas.openxmlformats.org/drawingml/2006/table">
            <a:tbl>
              <a:tblPr>
                <a:noFill/>
                <a:tableStyleId>{3AD41928-7F50-47EE-990D-093A47FC8636}</a:tableStyleId>
              </a:tblPr>
              <a:tblGrid>
                <a:gridCol w="3011175"/>
                <a:gridCol w="3011175"/>
              </a:tblGrid>
              <a:tr h="378400">
                <a:tc>
                  <a:txBody>
                    <a:bodyPr/>
                    <a:lstStyle/>
                    <a:p>
                      <a:pPr indent="0" lvl="0" marL="0" rtl="0" algn="l">
                        <a:spcBef>
                          <a:spcPts val="0"/>
                        </a:spcBef>
                        <a:spcAft>
                          <a:spcPts val="0"/>
                        </a:spcAft>
                        <a:buNone/>
                      </a:pPr>
                      <a:r>
                        <a:rPr lang="en-US" sz="1500">
                          <a:solidFill>
                            <a:schemeClr val="dk1"/>
                          </a:solidFill>
                        </a:rPr>
                        <a:t>F9 B5 B1048.4</a:t>
                      </a:r>
                      <a:endParaRPr sz="15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F9 B5 B1049.7</a:t>
                      </a:r>
                      <a:endParaRPr sz="1500">
                        <a:solidFill>
                          <a:schemeClr val="dk1"/>
                        </a:solidFill>
                      </a:endParaRPr>
                    </a:p>
                  </a:txBody>
                  <a:tcPr marT="91425" marB="91425" marR="91425" marL="91425"/>
                </a:tc>
              </a:tr>
              <a:tr h="378400">
                <a:tc>
                  <a:txBody>
                    <a:bodyPr/>
                    <a:lstStyle/>
                    <a:p>
                      <a:pPr indent="0" lvl="0" marL="0" rtl="0" algn="l">
                        <a:spcBef>
                          <a:spcPts val="0"/>
                        </a:spcBef>
                        <a:spcAft>
                          <a:spcPts val="0"/>
                        </a:spcAft>
                        <a:buNone/>
                      </a:pPr>
                      <a:r>
                        <a:rPr lang="en-US" sz="1500">
                          <a:solidFill>
                            <a:schemeClr val="dk1"/>
                          </a:solidFill>
                        </a:rPr>
                        <a:t>F9 B5 B1049.4</a:t>
                      </a:r>
                      <a:endParaRPr sz="15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rPr>
                        <a:t>F9 B5 B1049.5</a:t>
                      </a:r>
                      <a:endParaRPr sz="1500">
                        <a:solidFill>
                          <a:schemeClr val="dk1"/>
                        </a:solidFill>
                      </a:endParaRPr>
                    </a:p>
                  </a:txBody>
                  <a:tcPr marT="91425" marB="91425" marR="91425" marL="91425"/>
                </a:tc>
              </a:tr>
              <a:tr h="378400">
                <a:tc>
                  <a:txBody>
                    <a:bodyPr/>
                    <a:lstStyle/>
                    <a:p>
                      <a:pPr indent="0" lvl="0" marL="0" rtl="0" algn="l">
                        <a:spcBef>
                          <a:spcPts val="0"/>
                        </a:spcBef>
                        <a:spcAft>
                          <a:spcPts val="0"/>
                        </a:spcAft>
                        <a:buNone/>
                      </a:pPr>
                      <a:r>
                        <a:rPr lang="en-US" sz="1500">
                          <a:solidFill>
                            <a:schemeClr val="dk1"/>
                          </a:solidFill>
                        </a:rPr>
                        <a:t>F9 B5 B1051.3</a:t>
                      </a:r>
                      <a:endParaRPr sz="15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rPr>
                        <a:t>F9 B5 B1060.2</a:t>
                      </a:r>
                      <a:endParaRPr sz="1500">
                        <a:solidFill>
                          <a:schemeClr val="dk1"/>
                        </a:solidFill>
                      </a:endParaRPr>
                    </a:p>
                  </a:txBody>
                  <a:tcPr marT="91425" marB="91425" marR="91425" marL="91425"/>
                </a:tc>
              </a:tr>
              <a:tr h="378400">
                <a:tc>
                  <a:txBody>
                    <a:bodyPr/>
                    <a:lstStyle/>
                    <a:p>
                      <a:pPr indent="0" lvl="0" marL="0" rtl="0" algn="l">
                        <a:spcBef>
                          <a:spcPts val="0"/>
                        </a:spcBef>
                        <a:spcAft>
                          <a:spcPts val="0"/>
                        </a:spcAft>
                        <a:buNone/>
                      </a:pPr>
                      <a:r>
                        <a:rPr lang="en-US" sz="1500">
                          <a:solidFill>
                            <a:schemeClr val="dk1"/>
                          </a:solidFill>
                        </a:rPr>
                        <a:t>F9 B5 B1056.4</a:t>
                      </a:r>
                      <a:endParaRPr sz="15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rPr>
                        <a:t>F9 B5 B1058.3</a:t>
                      </a:r>
                      <a:endParaRPr sz="1500">
                        <a:solidFill>
                          <a:schemeClr val="dk1"/>
                        </a:solidFill>
                      </a:endParaRPr>
                    </a:p>
                  </a:txBody>
                  <a:tcPr marT="91425" marB="91425" marR="91425" marL="91425"/>
                </a:tc>
              </a:tr>
              <a:tr h="588650">
                <a:tc>
                  <a:txBody>
                    <a:bodyPr/>
                    <a:lstStyle/>
                    <a:p>
                      <a:pPr indent="0" lvl="0" marL="0" rtl="0" algn="l">
                        <a:spcBef>
                          <a:spcPts val="0"/>
                        </a:spcBef>
                        <a:spcAft>
                          <a:spcPts val="0"/>
                        </a:spcAft>
                        <a:buNone/>
                      </a:pPr>
                      <a:r>
                        <a:rPr lang="en-US" sz="1500">
                          <a:solidFill>
                            <a:schemeClr val="dk1"/>
                          </a:solidFill>
                        </a:rPr>
                        <a:t>F9 B5 B1048.5</a:t>
                      </a:r>
                      <a:endParaRPr sz="15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F9 B5 B1051.6</a:t>
                      </a:r>
                      <a:endParaRPr sz="1500">
                        <a:solidFill>
                          <a:schemeClr val="dk1"/>
                        </a:solidFill>
                      </a:endParaRPr>
                    </a:p>
                    <a:p>
                      <a:pPr indent="0" lvl="0" marL="0" rtl="0" algn="l">
                        <a:spcBef>
                          <a:spcPts val="0"/>
                        </a:spcBef>
                        <a:spcAft>
                          <a:spcPts val="0"/>
                        </a:spcAft>
                        <a:buNone/>
                      </a:pPr>
                      <a:r>
                        <a:t/>
                      </a:r>
                      <a:endParaRPr sz="1500">
                        <a:solidFill>
                          <a:schemeClr val="dk1"/>
                        </a:solidFill>
                      </a:endParaRPr>
                    </a:p>
                  </a:txBody>
                  <a:tcPr marT="91425" marB="91425" marR="91425" marL="91425"/>
                </a:tc>
              </a:tr>
              <a:tr h="378400">
                <a:tc>
                  <a:txBody>
                    <a:bodyPr/>
                    <a:lstStyle/>
                    <a:p>
                      <a:pPr indent="0" lvl="0" marL="0" rtl="0" algn="l">
                        <a:spcBef>
                          <a:spcPts val="0"/>
                        </a:spcBef>
                        <a:spcAft>
                          <a:spcPts val="0"/>
                        </a:spcAft>
                        <a:buNone/>
                      </a:pPr>
                      <a:r>
                        <a:rPr lang="en-US" sz="1500">
                          <a:solidFill>
                            <a:schemeClr val="dk1"/>
                          </a:solidFill>
                        </a:rPr>
                        <a:t>F9 B5 B1051.4</a:t>
                      </a:r>
                      <a:endParaRPr sz="15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F9 B5 B1060.3</a:t>
                      </a:r>
                      <a:endParaRPr sz="1500">
                        <a:solidFill>
                          <a:schemeClr val="dk1"/>
                        </a:solidFill>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52"/>
          <p:cNvSpPr txBox="1"/>
          <p:nvPr>
            <p:ph idx="1" type="body"/>
          </p:nvPr>
        </p:nvSpPr>
        <p:spPr>
          <a:xfrm>
            <a:off x="770000" y="1468201"/>
            <a:ext cx="9745500" cy="4708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sz="22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br>
              <a:rPr lang="en-US" sz="2200">
                <a:solidFill>
                  <a:srgbClr val="292929"/>
                </a:solidFill>
                <a:latin typeface="Arial"/>
                <a:ea typeface="Arial"/>
                <a:cs typeface="Arial"/>
                <a:sym typeface="Arial"/>
              </a:rPr>
            </a:b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800">
              <a:solidFill>
                <a:srgbClr val="292929"/>
              </a:solidFill>
              <a:latin typeface="Arial"/>
              <a:ea typeface="Arial"/>
              <a:cs typeface="Arial"/>
              <a:sym typeface="Arial"/>
            </a:endParaRPr>
          </a:p>
        </p:txBody>
      </p:sp>
      <p:sp>
        <p:nvSpPr>
          <p:cNvPr id="360" name="Google Shape;360;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graphicFrame>
        <p:nvGraphicFramePr>
          <p:cNvPr id="361" name="Google Shape;361;p52"/>
          <p:cNvGraphicFramePr/>
          <p:nvPr/>
        </p:nvGraphicFramePr>
        <p:xfrm>
          <a:off x="911125" y="2305550"/>
          <a:ext cx="3000000" cy="3000000"/>
        </p:xfrm>
        <a:graphic>
          <a:graphicData uri="http://schemas.openxmlformats.org/drawingml/2006/table">
            <a:tbl>
              <a:tblPr>
                <a:noFill/>
                <a:tableStyleId>{3AD41928-7F50-47EE-990D-093A47FC8636}</a:tableStyleId>
              </a:tblPr>
              <a:tblGrid>
                <a:gridCol w="1791075"/>
                <a:gridCol w="1791075"/>
                <a:gridCol w="1445125"/>
                <a:gridCol w="2137050"/>
              </a:tblGrid>
              <a:tr h="381000">
                <a:tc>
                  <a:txBody>
                    <a:bodyPr/>
                    <a:lstStyle/>
                    <a:p>
                      <a:pPr indent="0" lvl="0" marL="0" rtl="0" algn="r">
                        <a:lnSpc>
                          <a:spcPct val="115000"/>
                        </a:lnSpc>
                        <a:spcBef>
                          <a:spcPts val="0"/>
                        </a:spcBef>
                        <a:spcAft>
                          <a:spcPts val="600"/>
                        </a:spcAft>
                        <a:buNone/>
                      </a:pPr>
                      <a:r>
                        <a:rPr b="1" lang="en-US" sz="2000">
                          <a:solidFill>
                            <a:schemeClr val="dk1"/>
                          </a:solidFill>
                        </a:rPr>
                        <a:t>Month</a:t>
                      </a:r>
                      <a:endParaRPr b="1" sz="2000">
                        <a:solidFill>
                          <a:schemeClr val="dk1"/>
                        </a:solidFill>
                      </a:endParaRPr>
                    </a:p>
                  </a:txBody>
                  <a:tcPr marT="69850" marB="69850" marR="69850" marL="69850" anchor="ctr"/>
                </a:tc>
                <a:tc>
                  <a:txBody>
                    <a:bodyPr/>
                    <a:lstStyle/>
                    <a:p>
                      <a:pPr indent="0" lvl="0" marL="0" rtl="0" algn="r">
                        <a:lnSpc>
                          <a:spcPct val="115000"/>
                        </a:lnSpc>
                        <a:spcBef>
                          <a:spcPts val="0"/>
                        </a:spcBef>
                        <a:spcAft>
                          <a:spcPts val="0"/>
                        </a:spcAft>
                        <a:buNone/>
                      </a:pPr>
                      <a:r>
                        <a:rPr b="1" lang="en-US" sz="2000">
                          <a:solidFill>
                            <a:schemeClr val="dk1"/>
                          </a:solidFill>
                        </a:rPr>
                        <a:t>Landing Outcome</a:t>
                      </a:r>
                      <a:endParaRPr b="1" sz="2000">
                        <a:solidFill>
                          <a:schemeClr val="dk1"/>
                        </a:solidFill>
                      </a:endParaRPr>
                    </a:p>
                    <a:p>
                      <a:pPr indent="0" lvl="0" marL="0" rtl="0" algn="r">
                        <a:lnSpc>
                          <a:spcPct val="115000"/>
                        </a:lnSpc>
                        <a:spcBef>
                          <a:spcPts val="600"/>
                        </a:spcBef>
                        <a:spcAft>
                          <a:spcPts val="600"/>
                        </a:spcAft>
                        <a:buNone/>
                      </a:pPr>
                      <a:r>
                        <a:t/>
                      </a:r>
                      <a:endParaRPr b="1" sz="2000">
                        <a:solidFill>
                          <a:schemeClr val="dk1"/>
                        </a:solidFill>
                      </a:endParaRPr>
                    </a:p>
                  </a:txBody>
                  <a:tcPr marT="69850" marB="69850" marR="69850" marL="69850" anchor="ctr"/>
                </a:tc>
                <a:tc>
                  <a:txBody>
                    <a:bodyPr/>
                    <a:lstStyle/>
                    <a:p>
                      <a:pPr indent="0" lvl="0" marL="0" rtl="0" algn="r">
                        <a:lnSpc>
                          <a:spcPct val="115000"/>
                        </a:lnSpc>
                        <a:spcBef>
                          <a:spcPts val="0"/>
                        </a:spcBef>
                        <a:spcAft>
                          <a:spcPts val="0"/>
                        </a:spcAft>
                        <a:buNone/>
                      </a:pPr>
                      <a:r>
                        <a:rPr b="1" lang="en-US" sz="2000">
                          <a:solidFill>
                            <a:schemeClr val="dk1"/>
                          </a:solidFill>
                        </a:rPr>
                        <a:t>Booster_Version</a:t>
                      </a:r>
                      <a:endParaRPr b="1" sz="2000">
                        <a:solidFill>
                          <a:schemeClr val="dk1"/>
                        </a:solidFill>
                      </a:endParaRPr>
                    </a:p>
                    <a:p>
                      <a:pPr indent="0" lvl="0" marL="0" rtl="0" algn="r">
                        <a:lnSpc>
                          <a:spcPct val="115000"/>
                        </a:lnSpc>
                        <a:spcBef>
                          <a:spcPts val="600"/>
                        </a:spcBef>
                        <a:spcAft>
                          <a:spcPts val="600"/>
                        </a:spcAft>
                        <a:buNone/>
                      </a:pPr>
                      <a:r>
                        <a:t/>
                      </a:r>
                      <a:endParaRPr b="1" sz="2000">
                        <a:solidFill>
                          <a:schemeClr val="dk1"/>
                        </a:solidFill>
                      </a:endParaRPr>
                    </a:p>
                  </a:txBody>
                  <a:tcPr marT="69850" marB="69850" marR="69850" marL="69850" anchor="ctr"/>
                </a:tc>
                <a:tc>
                  <a:txBody>
                    <a:bodyPr/>
                    <a:lstStyle/>
                    <a:p>
                      <a:pPr indent="0" lvl="0" marL="0" rtl="0" algn="l">
                        <a:spcBef>
                          <a:spcPts val="0"/>
                        </a:spcBef>
                        <a:spcAft>
                          <a:spcPts val="0"/>
                        </a:spcAft>
                        <a:buNone/>
                      </a:pPr>
                      <a:r>
                        <a:rPr b="1" lang="en-US" sz="1900">
                          <a:solidFill>
                            <a:schemeClr val="dk1"/>
                          </a:solidFill>
                        </a:rPr>
                        <a:t>Launch_Site</a:t>
                      </a:r>
                      <a:endParaRPr sz="23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sz="1700"/>
                        <a:t>10</a:t>
                      </a:r>
                      <a:endParaRPr sz="1700"/>
                    </a:p>
                  </a:txBody>
                  <a:tcPr marT="91425" marB="91425" marR="91425" marL="91425"/>
                </a:tc>
                <a:tc>
                  <a:txBody>
                    <a:bodyPr/>
                    <a:lstStyle/>
                    <a:p>
                      <a:pPr indent="0" lvl="0" marL="0" rtl="0" algn="l">
                        <a:lnSpc>
                          <a:spcPct val="115000"/>
                        </a:lnSpc>
                        <a:spcBef>
                          <a:spcPts val="0"/>
                        </a:spcBef>
                        <a:spcAft>
                          <a:spcPts val="0"/>
                        </a:spcAft>
                        <a:buNone/>
                      </a:pPr>
                      <a:r>
                        <a:rPr lang="en-US">
                          <a:highlight>
                            <a:srgbClr val="FFFFFF"/>
                          </a:highlight>
                        </a:rPr>
                        <a:t>Failure (drone ship)</a:t>
                      </a:r>
                      <a:endParaRPr>
                        <a:highlight>
                          <a:srgbClr val="FFFFFF"/>
                        </a:highlight>
                      </a:endParaRPr>
                    </a:p>
                    <a:p>
                      <a:pPr indent="0" lvl="0" marL="0" rtl="0" algn="l">
                        <a:lnSpc>
                          <a:spcPct val="115000"/>
                        </a:lnSpc>
                        <a:spcBef>
                          <a:spcPts val="600"/>
                        </a:spcBef>
                        <a:spcAft>
                          <a:spcPts val="600"/>
                        </a:spcAft>
                        <a:buNone/>
                      </a:pPr>
                      <a:r>
                        <a:t/>
                      </a:r>
                      <a:endParaRPr>
                        <a:highlight>
                          <a:srgbClr val="FFFFFF"/>
                        </a:highlight>
                      </a:endParaRPr>
                    </a:p>
                  </a:txBody>
                  <a:tcPr marT="69850" marB="69850" marR="69850" marL="69850" anchor="ctr"/>
                </a:tc>
                <a:tc>
                  <a:txBody>
                    <a:bodyPr/>
                    <a:lstStyle/>
                    <a:p>
                      <a:pPr indent="0" lvl="0" marL="0" rtl="0" algn="l">
                        <a:lnSpc>
                          <a:spcPct val="115000"/>
                        </a:lnSpc>
                        <a:spcBef>
                          <a:spcPts val="0"/>
                        </a:spcBef>
                        <a:spcAft>
                          <a:spcPts val="0"/>
                        </a:spcAft>
                        <a:buNone/>
                      </a:pPr>
                      <a:r>
                        <a:rPr lang="en-US">
                          <a:highlight>
                            <a:srgbClr val="FFFFFF"/>
                          </a:highlight>
                        </a:rPr>
                        <a:t>F9 v1.1 B1012</a:t>
                      </a:r>
                      <a:endParaRPr>
                        <a:highlight>
                          <a:srgbClr val="FFFFFF"/>
                        </a:highlight>
                      </a:endParaRPr>
                    </a:p>
                    <a:p>
                      <a:pPr indent="0" lvl="0" marL="0" rtl="0" algn="l">
                        <a:lnSpc>
                          <a:spcPct val="115000"/>
                        </a:lnSpc>
                        <a:spcBef>
                          <a:spcPts val="600"/>
                        </a:spcBef>
                        <a:spcAft>
                          <a:spcPts val="600"/>
                        </a:spcAft>
                        <a:buNone/>
                      </a:pPr>
                      <a:r>
                        <a:t/>
                      </a:r>
                      <a:endParaRPr>
                        <a:highlight>
                          <a:srgbClr val="FFFFFF"/>
                        </a:highlight>
                      </a:endParaRPr>
                    </a:p>
                  </a:txBody>
                  <a:tcPr marT="69850" marB="69850" marR="69850" marL="69850" anchor="ctr"/>
                </a:tc>
                <a:tc>
                  <a:txBody>
                    <a:bodyPr/>
                    <a:lstStyle/>
                    <a:p>
                      <a:pPr indent="0" lvl="0" marL="0" rtl="0" algn="l">
                        <a:spcBef>
                          <a:spcPts val="0"/>
                        </a:spcBef>
                        <a:spcAft>
                          <a:spcPts val="0"/>
                        </a:spcAft>
                        <a:buNone/>
                      </a:pPr>
                      <a:r>
                        <a:rPr lang="en-US" sz="1700"/>
                        <a:t>CCAFS LC-40</a:t>
                      </a:r>
                      <a:endParaRPr sz="1700"/>
                    </a:p>
                  </a:txBody>
                  <a:tcPr marT="91425" marB="91425" marR="91425" marL="91425"/>
                </a:tc>
              </a:tr>
              <a:tr h="381000">
                <a:tc>
                  <a:txBody>
                    <a:bodyPr/>
                    <a:lstStyle/>
                    <a:p>
                      <a:pPr indent="0" lvl="0" marL="0" rtl="0" algn="l">
                        <a:spcBef>
                          <a:spcPts val="0"/>
                        </a:spcBef>
                        <a:spcAft>
                          <a:spcPts val="0"/>
                        </a:spcAft>
                        <a:buNone/>
                      </a:pPr>
                      <a:r>
                        <a:rPr lang="en-US" sz="1700"/>
                        <a:t>4</a:t>
                      </a:r>
                      <a:endParaRPr sz="1700"/>
                    </a:p>
                  </a:txBody>
                  <a:tcPr marT="91425" marB="91425" marR="91425" marL="91425"/>
                </a:tc>
                <a:tc>
                  <a:txBody>
                    <a:bodyPr/>
                    <a:lstStyle/>
                    <a:p>
                      <a:pPr indent="0" lvl="0" marL="0" rtl="0" algn="l">
                        <a:lnSpc>
                          <a:spcPct val="115000"/>
                        </a:lnSpc>
                        <a:spcBef>
                          <a:spcPts val="0"/>
                        </a:spcBef>
                        <a:spcAft>
                          <a:spcPts val="0"/>
                        </a:spcAft>
                        <a:buNone/>
                      </a:pPr>
                      <a:r>
                        <a:rPr lang="en-US">
                          <a:highlight>
                            <a:srgbClr val="FFFFFF"/>
                          </a:highlight>
                        </a:rPr>
                        <a:t>Failure (drone ship)</a:t>
                      </a:r>
                      <a:endParaRPr>
                        <a:highlight>
                          <a:srgbClr val="FFFFFF"/>
                        </a:highlight>
                      </a:endParaRPr>
                    </a:p>
                    <a:p>
                      <a:pPr indent="0" lvl="0" marL="0" rtl="0" algn="l">
                        <a:lnSpc>
                          <a:spcPct val="115000"/>
                        </a:lnSpc>
                        <a:spcBef>
                          <a:spcPts val="600"/>
                        </a:spcBef>
                        <a:spcAft>
                          <a:spcPts val="600"/>
                        </a:spcAft>
                        <a:buNone/>
                      </a:pPr>
                      <a:r>
                        <a:t/>
                      </a:r>
                      <a:endParaRPr>
                        <a:highlight>
                          <a:srgbClr val="FFFFFF"/>
                        </a:highlight>
                      </a:endParaRPr>
                    </a:p>
                  </a:txBody>
                  <a:tcPr marT="69850" marB="69850" marR="69850" marL="69850" anchor="ctr"/>
                </a:tc>
                <a:tc>
                  <a:txBody>
                    <a:bodyPr/>
                    <a:lstStyle/>
                    <a:p>
                      <a:pPr indent="0" lvl="0" marL="0" rtl="0" algn="l">
                        <a:lnSpc>
                          <a:spcPct val="115000"/>
                        </a:lnSpc>
                        <a:spcBef>
                          <a:spcPts val="0"/>
                        </a:spcBef>
                        <a:spcAft>
                          <a:spcPts val="0"/>
                        </a:spcAft>
                        <a:buNone/>
                      </a:pPr>
                      <a:r>
                        <a:rPr lang="en-US">
                          <a:highlight>
                            <a:srgbClr val="FFFFFF"/>
                          </a:highlight>
                        </a:rPr>
                        <a:t>F9 v1.1 B1015</a:t>
                      </a:r>
                      <a:endParaRPr>
                        <a:highlight>
                          <a:srgbClr val="FFFFFF"/>
                        </a:highlight>
                      </a:endParaRPr>
                    </a:p>
                    <a:p>
                      <a:pPr indent="0" lvl="0" marL="0" rtl="0" algn="l">
                        <a:lnSpc>
                          <a:spcPct val="115000"/>
                        </a:lnSpc>
                        <a:spcBef>
                          <a:spcPts val="600"/>
                        </a:spcBef>
                        <a:spcAft>
                          <a:spcPts val="600"/>
                        </a:spcAft>
                        <a:buNone/>
                      </a:pPr>
                      <a:r>
                        <a:t/>
                      </a:r>
                      <a:endParaRPr>
                        <a:highlight>
                          <a:srgbClr val="FFFFFF"/>
                        </a:highlight>
                      </a:endParaRPr>
                    </a:p>
                  </a:txBody>
                  <a:tcPr marT="69850" marB="69850" marR="69850" marL="69850" anchor="ctr"/>
                </a:tc>
                <a:tc>
                  <a:txBody>
                    <a:bodyPr/>
                    <a:lstStyle/>
                    <a:p>
                      <a:pPr indent="0" lvl="0" marL="0" rtl="0" algn="l">
                        <a:spcBef>
                          <a:spcPts val="0"/>
                        </a:spcBef>
                        <a:spcAft>
                          <a:spcPts val="0"/>
                        </a:spcAft>
                        <a:buNone/>
                      </a:pPr>
                      <a:r>
                        <a:rPr lang="en-US" sz="1700"/>
                        <a:t>CCAFS LC-40</a:t>
                      </a:r>
                      <a:endParaRPr sz="1700"/>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53"/>
          <p:cNvSpPr txBox="1"/>
          <p:nvPr>
            <p:ph idx="1" type="body"/>
          </p:nvPr>
        </p:nvSpPr>
        <p:spPr>
          <a:xfrm>
            <a:off x="549225" y="1468201"/>
            <a:ext cx="9745500" cy="4708800"/>
          </a:xfrm>
          <a:prstGeom prst="rect">
            <a:avLst/>
          </a:prstGeom>
          <a:noFill/>
          <a:ln>
            <a:noFill/>
          </a:ln>
        </p:spPr>
        <p:txBody>
          <a:bodyPr anchorCtr="0" anchor="t" bIns="45700" lIns="91425" spcFirstLastPara="1" rIns="91425" wrap="square" tIns="45700">
            <a:normAutofit lnSpcReduction="10000"/>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b="1" lang="en-US" sz="1600">
                <a:solidFill>
                  <a:srgbClr val="212121"/>
                </a:solidFill>
              </a:rPr>
              <a:t>%%sql</a:t>
            </a:r>
            <a:endParaRPr sz="1600">
              <a:solidFill>
                <a:srgbClr val="212121"/>
              </a:solidFill>
            </a:endParaRPr>
          </a:p>
          <a:p>
            <a:pPr indent="0" lvl="0" marL="457200" marR="0" rtl="0" algn="l">
              <a:lnSpc>
                <a:spcPct val="100000"/>
              </a:lnSpc>
              <a:spcBef>
                <a:spcPts val="1400"/>
              </a:spcBef>
              <a:spcAft>
                <a:spcPts val="0"/>
              </a:spcAft>
              <a:buNone/>
            </a:pPr>
            <a:r>
              <a:rPr b="1" lang="en-US" sz="1600">
                <a:solidFill>
                  <a:srgbClr val="212121"/>
                </a:solidFill>
              </a:rPr>
              <a:t>SELECT</a:t>
            </a:r>
            <a:r>
              <a:rPr lang="en-US" sz="1600">
                <a:solidFill>
                  <a:srgbClr val="212121"/>
                </a:solidFill>
              </a:rPr>
              <a:t> strftime('%m', "Date") </a:t>
            </a:r>
            <a:r>
              <a:rPr b="1" lang="en-US" sz="1600">
                <a:solidFill>
                  <a:srgbClr val="212121"/>
                </a:solidFill>
              </a:rPr>
              <a:t>AS</a:t>
            </a:r>
            <a:r>
              <a:rPr lang="en-US" sz="1600">
                <a:solidFill>
                  <a:srgbClr val="212121"/>
                </a:solidFill>
              </a:rPr>
              <a:t> "Month", "Landing_Outcome" </a:t>
            </a:r>
            <a:r>
              <a:rPr b="1" lang="en-US" sz="1600">
                <a:solidFill>
                  <a:srgbClr val="212121"/>
                </a:solidFill>
              </a:rPr>
              <a:t>AS</a:t>
            </a:r>
            <a:r>
              <a:rPr lang="en-US" sz="1600">
                <a:solidFill>
                  <a:srgbClr val="212121"/>
                </a:solidFill>
              </a:rPr>
              <a:t> "Landing Outcome",</a:t>
            </a:r>
            <a:endParaRPr sz="1600">
              <a:solidFill>
                <a:srgbClr val="212121"/>
              </a:solidFill>
            </a:endParaRPr>
          </a:p>
          <a:p>
            <a:pPr indent="0" lvl="0" marL="457200" marR="0" rtl="0" algn="l">
              <a:lnSpc>
                <a:spcPct val="100000"/>
              </a:lnSpc>
              <a:spcBef>
                <a:spcPts val="1400"/>
              </a:spcBef>
              <a:spcAft>
                <a:spcPts val="0"/>
              </a:spcAft>
              <a:buNone/>
            </a:pPr>
            <a:r>
              <a:rPr lang="en-US" sz="1600">
                <a:solidFill>
                  <a:srgbClr val="212121"/>
                </a:solidFill>
              </a:rPr>
              <a:t>    "Booster_Version", "Launch_Site" </a:t>
            </a:r>
            <a:r>
              <a:rPr b="1" lang="en-US" sz="1600">
                <a:solidFill>
                  <a:srgbClr val="212121"/>
                </a:solidFill>
              </a:rPr>
              <a:t>FROM</a:t>
            </a:r>
            <a:r>
              <a:rPr lang="en-US" sz="1600">
                <a:solidFill>
                  <a:srgbClr val="212121"/>
                </a:solidFill>
              </a:rPr>
              <a:t> SPACEXTBL</a:t>
            </a:r>
            <a:endParaRPr sz="1600">
              <a:solidFill>
                <a:srgbClr val="212121"/>
              </a:solidFill>
            </a:endParaRPr>
          </a:p>
          <a:p>
            <a:pPr indent="0" lvl="0" marL="457200" marR="0" rtl="0" algn="l">
              <a:lnSpc>
                <a:spcPct val="100000"/>
              </a:lnSpc>
              <a:spcBef>
                <a:spcPts val="1400"/>
              </a:spcBef>
              <a:spcAft>
                <a:spcPts val="0"/>
              </a:spcAft>
              <a:buNone/>
            </a:pPr>
            <a:r>
              <a:rPr b="1" lang="en-US" sz="1600">
                <a:solidFill>
                  <a:srgbClr val="212121"/>
                </a:solidFill>
              </a:rPr>
              <a:t>WHERE</a:t>
            </a:r>
            <a:r>
              <a:rPr lang="en-US" sz="1600">
                <a:solidFill>
                  <a:srgbClr val="212121"/>
                </a:solidFill>
              </a:rPr>
              <a:t> substr("Date", 0, 5) </a:t>
            </a:r>
            <a:r>
              <a:rPr b="1" lang="en-US" sz="1600">
                <a:solidFill>
                  <a:srgbClr val="212121"/>
                </a:solidFill>
              </a:rPr>
              <a:t>=</a:t>
            </a:r>
            <a:r>
              <a:rPr lang="en-US" sz="1600">
                <a:solidFill>
                  <a:srgbClr val="212121"/>
                </a:solidFill>
              </a:rPr>
              <a:t> '2015'</a:t>
            </a:r>
            <a:endParaRPr sz="1600">
              <a:solidFill>
                <a:srgbClr val="212121"/>
              </a:solidFill>
            </a:endParaRPr>
          </a:p>
          <a:p>
            <a:pPr indent="0" lvl="0" marL="0" rtl="0" algn="l">
              <a:lnSpc>
                <a:spcPct val="110795"/>
              </a:lnSpc>
              <a:spcBef>
                <a:spcPts val="0"/>
              </a:spcBef>
              <a:spcAft>
                <a:spcPts val="0"/>
              </a:spcAft>
              <a:buNone/>
            </a:pPr>
            <a:r>
              <a:rPr lang="en-US" sz="1600">
                <a:solidFill>
                  <a:srgbClr val="212121"/>
                </a:solidFill>
              </a:rPr>
              <a:t>    </a:t>
            </a:r>
            <a:r>
              <a:rPr b="1" lang="en-US" sz="1600">
                <a:solidFill>
                  <a:srgbClr val="212121"/>
                </a:solidFill>
              </a:rPr>
              <a:t>AND</a:t>
            </a:r>
            <a:r>
              <a:rPr lang="en-US" sz="1600">
                <a:solidFill>
                  <a:srgbClr val="212121"/>
                </a:solidFill>
              </a:rPr>
              <a:t> "Landing_Outcome" </a:t>
            </a:r>
            <a:r>
              <a:rPr b="1" lang="en-US" sz="1600">
                <a:solidFill>
                  <a:srgbClr val="212121"/>
                </a:solidFill>
              </a:rPr>
              <a:t>LIKE</a:t>
            </a:r>
            <a:r>
              <a:rPr lang="en-US" sz="1600">
                <a:solidFill>
                  <a:srgbClr val="212121"/>
                </a:solidFill>
              </a:rPr>
              <a:t> '%Failure (drone ship)%'</a:t>
            </a:r>
            <a:r>
              <a:rPr lang="en-US" sz="1900">
                <a:solidFill>
                  <a:schemeClr val="dk1"/>
                </a:solidFill>
                <a:highlight>
                  <a:schemeClr val="lt1"/>
                </a:highlight>
              </a:rPr>
              <a:t>;</a:t>
            </a:r>
            <a:br>
              <a:rPr lang="en-US" sz="1900">
                <a:solidFill>
                  <a:schemeClr val="dk1"/>
                </a:solidFill>
                <a:highlight>
                  <a:schemeClr val="lt1"/>
                </a:highlight>
              </a:rPr>
            </a:br>
            <a:br>
              <a:rPr lang="en-US" sz="1900">
                <a:solidFill>
                  <a:schemeClr val="dk1"/>
                </a:solidFill>
                <a:highlight>
                  <a:schemeClr val="lt1"/>
                </a:highlight>
              </a:rPr>
            </a:br>
            <a:br>
              <a:rPr lang="en-US" sz="1900">
                <a:solidFill>
                  <a:schemeClr val="dk1"/>
                </a:solidFill>
                <a:highlight>
                  <a:schemeClr val="lt1"/>
                </a:highlight>
              </a:rPr>
            </a:br>
            <a:r>
              <a:rPr lang="en-US" sz="1500">
                <a:solidFill>
                  <a:schemeClr val="dk1"/>
                </a:solidFill>
                <a:highlight>
                  <a:schemeClr val="lt1"/>
                </a:highlight>
              </a:rPr>
              <a:t>a SQL query to select specific columns from the "SPACEXTBL" table where the "Landing_Outcome" contains the substring 'Failure (drone ship)' and the year portion of the "Date" is '2015'. The selected columns include the month extracted from the "Date," "Landing_Outcome," "Booster_Version," and "Launch_Site."</a:t>
            </a:r>
            <a:endParaRPr sz="1900">
              <a:solidFill>
                <a:schemeClr val="dk1"/>
              </a:solidFill>
              <a:highlight>
                <a:schemeClr val="lt1"/>
              </a:highlight>
            </a:endParaRPr>
          </a:p>
          <a:p>
            <a:pPr indent="0" lvl="0" marL="457200" marR="0" rtl="0" algn="l">
              <a:lnSpc>
                <a:spcPct val="100000"/>
              </a:lnSpc>
              <a:spcBef>
                <a:spcPts val="1400"/>
              </a:spcBef>
              <a:spcAft>
                <a:spcPts val="0"/>
              </a:spcAft>
              <a:buNone/>
            </a:pPr>
            <a:r>
              <a:t/>
            </a:r>
            <a:endParaRPr sz="2500">
              <a:solidFill>
                <a:schemeClr val="dk1"/>
              </a:solidFill>
              <a:highlight>
                <a:schemeClr val="lt1"/>
              </a:highlight>
            </a:endParaRPr>
          </a:p>
        </p:txBody>
      </p:sp>
      <p:sp>
        <p:nvSpPr>
          <p:cNvPr id="367" name="Google Shape;367;p5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5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2015 Launch Records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582301" y="1468201"/>
            <a:ext cx="10776000" cy="46779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400"/>
              </a:spcBef>
              <a:spcAft>
                <a:spcPts val="0"/>
              </a:spcAft>
              <a:buNone/>
            </a:pPr>
            <a:r>
              <a:t/>
            </a:r>
            <a:endParaRPr sz="2200">
              <a:solidFill>
                <a:srgbClr val="292929"/>
              </a:solidFill>
            </a:endParaRPr>
          </a:p>
          <a:p>
            <a:pPr indent="0" lvl="0" marL="457200" rtl="0" algn="l">
              <a:lnSpc>
                <a:spcPct val="90000"/>
              </a:lnSpc>
              <a:spcBef>
                <a:spcPts val="1400"/>
              </a:spcBef>
              <a:spcAft>
                <a:spcPts val="0"/>
              </a:spcAft>
              <a:buNone/>
            </a:pPr>
            <a:r>
              <a:rPr lang="en-US" sz="2000">
                <a:solidFill>
                  <a:srgbClr val="292929"/>
                </a:solidFill>
                <a:latin typeface="Times New Roman"/>
                <a:ea typeface="Times New Roman"/>
                <a:cs typeface="Times New Roman"/>
                <a:sym typeface="Times New Roman"/>
              </a:rPr>
              <a:t>In this exploration of the thriving commercial space sector, the project revolves around Space Y, a budding contender eager to challenge SpaceX's dominance. The objective is clear for the team of data scientists: determine launch prices by dissecting the innovative Falcon 9 rocket. Renowned for its cost-efficiency through first-stage reusability, SpaceX's Falcon 9 serves as a benchmark for Space Y's aspirations. As these data scientists embark on their mission, the focus lies on information gathering, dashboard creation, and employing machine learning to predict the likelihood of SpaceX reusing the first stage for future launches. This journey unfolds at the intersection of data science and space exploration, aiming to unravel the complexities of launch costs and predictive modeling.</a:t>
            </a:r>
            <a:endParaRPr sz="2000">
              <a:solidFill>
                <a:srgbClr val="292929"/>
              </a:solidFill>
              <a:latin typeface="Times New Roman"/>
              <a:ea typeface="Times New Roman"/>
              <a:cs typeface="Times New Roman"/>
              <a:sym typeface="Times New Roman"/>
            </a:endParaRPr>
          </a:p>
          <a:p>
            <a:pPr indent="0" lvl="0" marL="457200" marR="0" rtl="0" algn="l">
              <a:lnSpc>
                <a:spcPct val="90000"/>
              </a:lnSpc>
              <a:spcBef>
                <a:spcPts val="1400"/>
              </a:spcBef>
              <a:spcAft>
                <a:spcPts val="0"/>
              </a:spcAft>
              <a:buNone/>
            </a:pPr>
            <a:r>
              <a:t/>
            </a:r>
            <a:endParaRPr sz="2200">
              <a:solidFill>
                <a:srgbClr val="292929"/>
              </a:solidFill>
            </a:endParaRPr>
          </a:p>
        </p:txBody>
      </p:sp>
      <p:sp>
        <p:nvSpPr>
          <p:cNvPr id="109" name="Google Shape;109;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4" name="Google Shape;374;p5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br>
              <a:rPr lang="en-US" sz="2200">
                <a:solidFill>
                  <a:srgbClr val="292929"/>
                </a:solidFill>
                <a:latin typeface="Arial"/>
                <a:ea typeface="Arial"/>
                <a:cs typeface="Arial"/>
                <a:sym typeface="Arial"/>
              </a:rPr>
            </a:br>
            <a:r>
              <a:rPr lang="en-US" sz="2000">
                <a:solidFill>
                  <a:schemeClr val="dk1"/>
                </a:solidFill>
              </a:rPr>
              <a:t>SELECT "Landing Outcomes", COUNT(*) AS "Count"</a:t>
            </a:r>
            <a:endParaRPr sz="2000">
              <a:solidFill>
                <a:schemeClr val="dk1"/>
              </a:solidFill>
            </a:endParaRPr>
          </a:p>
          <a:p>
            <a:pPr indent="0" lvl="0" marL="457200" rtl="0" algn="l">
              <a:lnSpc>
                <a:spcPct val="135714"/>
              </a:lnSpc>
              <a:spcBef>
                <a:spcPts val="0"/>
              </a:spcBef>
              <a:spcAft>
                <a:spcPts val="0"/>
              </a:spcAft>
              <a:buNone/>
            </a:pPr>
            <a:r>
              <a:rPr lang="en-US" sz="2000">
                <a:solidFill>
                  <a:schemeClr val="dk1"/>
                </a:solidFill>
              </a:rPr>
              <a:t>FROM SPACEXTBL</a:t>
            </a:r>
            <a:endParaRPr sz="2000">
              <a:solidFill>
                <a:schemeClr val="dk1"/>
              </a:solidFill>
            </a:endParaRPr>
          </a:p>
          <a:p>
            <a:pPr indent="0" lvl="0" marL="457200" rtl="0" algn="l">
              <a:lnSpc>
                <a:spcPct val="135714"/>
              </a:lnSpc>
              <a:spcBef>
                <a:spcPts val="0"/>
              </a:spcBef>
              <a:spcAft>
                <a:spcPts val="0"/>
              </a:spcAft>
              <a:buNone/>
            </a:pPr>
            <a:r>
              <a:rPr lang="en-US" sz="2000">
                <a:solidFill>
                  <a:schemeClr val="dk1"/>
                </a:solidFill>
              </a:rPr>
              <a:t>WHERE "Date" BETWEEN '2010-06-04' AND '2017-03-20'</a:t>
            </a:r>
            <a:endParaRPr sz="2000">
              <a:solidFill>
                <a:schemeClr val="dk1"/>
              </a:solidFill>
            </a:endParaRPr>
          </a:p>
          <a:p>
            <a:pPr indent="457200" lvl="0" marL="0" rtl="0" algn="l">
              <a:lnSpc>
                <a:spcPct val="135714"/>
              </a:lnSpc>
              <a:spcBef>
                <a:spcPts val="0"/>
              </a:spcBef>
              <a:spcAft>
                <a:spcPts val="0"/>
              </a:spcAft>
              <a:buNone/>
            </a:pPr>
            <a:r>
              <a:rPr lang="en-US" sz="2000">
                <a:solidFill>
                  <a:schemeClr val="dk1"/>
                </a:solidFill>
              </a:rPr>
              <a:t>GROUP BY "Landing Outcomes"  ORDER BY "Count" DESC;</a:t>
            </a:r>
            <a:endParaRPr sz="2000">
              <a:solidFill>
                <a:schemeClr val="dk1"/>
              </a:solidFill>
            </a:endParaRPr>
          </a:p>
          <a:p>
            <a:pPr indent="0" lvl="0" marL="457200" rtl="0" algn="l">
              <a:lnSpc>
                <a:spcPct val="135714"/>
              </a:lnSpc>
              <a:spcBef>
                <a:spcPts val="0"/>
              </a:spcBef>
              <a:spcAft>
                <a:spcPts val="0"/>
              </a:spcAft>
              <a:buNone/>
            </a:pPr>
            <a:r>
              <a:t/>
            </a:r>
            <a:endParaRPr sz="2200">
              <a:solidFill>
                <a:srgbClr val="292929"/>
              </a:solidFill>
            </a:endParaRPr>
          </a:p>
        </p:txBody>
      </p:sp>
      <p:sp>
        <p:nvSpPr>
          <p:cNvPr id="375" name="Google Shape;375;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5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5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87" name="Google Shape;387;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Global Distribution of SpaceX Launch Sites</a:t>
            </a:r>
            <a:endParaRPr/>
          </a:p>
        </p:txBody>
      </p:sp>
      <p:pic>
        <p:nvPicPr>
          <p:cNvPr id="388" name="Google Shape;388;p56"/>
          <p:cNvPicPr preferRelativeResize="0"/>
          <p:nvPr/>
        </p:nvPicPr>
        <p:blipFill rotWithShape="1">
          <a:blip r:embed="rId4">
            <a:alphaModFix/>
          </a:blip>
          <a:srcRect b="0" l="6076" r="0" t="11660"/>
          <a:stretch/>
        </p:blipFill>
        <p:spPr>
          <a:xfrm>
            <a:off x="770000" y="1478050"/>
            <a:ext cx="9538848" cy="5046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SpaceX Launch Outcomes Worldwide</a:t>
            </a:r>
            <a:r>
              <a:rPr lang="en-US" sz="4000">
                <a:solidFill>
                  <a:srgbClr val="0B49CB"/>
                </a:solidFill>
                <a:latin typeface="Arial"/>
                <a:ea typeface="Arial"/>
                <a:cs typeface="Arial"/>
                <a:sym typeface="Arial"/>
              </a:rPr>
              <a:t> </a:t>
            </a:r>
            <a:endParaRPr/>
          </a:p>
        </p:txBody>
      </p:sp>
      <p:pic>
        <p:nvPicPr>
          <p:cNvPr id="395" name="Google Shape;395;p57"/>
          <p:cNvPicPr preferRelativeResize="0"/>
          <p:nvPr/>
        </p:nvPicPr>
        <p:blipFill rotWithShape="1">
          <a:blip r:embed="rId4">
            <a:alphaModFix/>
          </a:blip>
          <a:srcRect b="3385" l="12858" r="4924" t="13633"/>
          <a:stretch/>
        </p:blipFill>
        <p:spPr>
          <a:xfrm>
            <a:off x="98147" y="1424325"/>
            <a:ext cx="7126973" cy="5336674"/>
          </a:xfrm>
          <a:prstGeom prst="rect">
            <a:avLst/>
          </a:prstGeom>
          <a:noFill/>
          <a:ln>
            <a:noFill/>
          </a:ln>
        </p:spPr>
      </p:pic>
      <p:sp>
        <p:nvSpPr>
          <p:cNvPr id="396" name="Google Shape;396;p57"/>
          <p:cNvSpPr txBox="1"/>
          <p:nvPr>
            <p:ph idx="1" type="body"/>
          </p:nvPr>
        </p:nvSpPr>
        <p:spPr>
          <a:xfrm>
            <a:off x="8461425" y="1825625"/>
            <a:ext cx="3266400" cy="28026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800">
                <a:solidFill>
                  <a:srgbClr val="292929"/>
                </a:solidFill>
              </a:rPr>
              <a:t>                                                                            </a:t>
            </a:r>
            <a:r>
              <a:rPr lang="en-US" sz="1450">
                <a:solidFill>
                  <a:schemeClr val="dk1"/>
                </a:solidFill>
                <a:highlight>
                  <a:srgbClr val="FFFFFF"/>
                </a:highlight>
              </a:rPr>
              <a:t>From the color-labeled markers in marker clusters, you should be able to easily identify which launch sites have relatively high success rates.</a:t>
            </a:r>
            <a:endParaRPr sz="1450">
              <a:solidFill>
                <a:schemeClr val="dk1"/>
              </a:solidFill>
              <a:highlight>
                <a:srgbClr val="FFFFFF"/>
              </a:highlight>
            </a:endParaRPr>
          </a:p>
          <a:p>
            <a:pPr indent="0" lvl="0" marL="457200" marR="0" rtl="0" algn="l">
              <a:lnSpc>
                <a:spcPct val="100000"/>
              </a:lnSpc>
              <a:spcBef>
                <a:spcPts val="1400"/>
              </a:spcBef>
              <a:spcAft>
                <a:spcPts val="0"/>
              </a:spcAft>
              <a:buNone/>
            </a:pPr>
            <a:r>
              <a:rPr lang="en-US" sz="1450">
                <a:solidFill>
                  <a:schemeClr val="dk1"/>
                </a:solidFill>
                <a:highlight>
                  <a:srgbClr val="FFFFFF"/>
                </a:highlight>
              </a:rPr>
              <a:t>Green Colour- </a:t>
            </a:r>
            <a:r>
              <a:rPr lang="en-US" sz="1450">
                <a:solidFill>
                  <a:schemeClr val="dk1"/>
                </a:solidFill>
                <a:highlight>
                  <a:srgbClr val="FFFFFF"/>
                </a:highlight>
              </a:rPr>
              <a:t>Positive</a:t>
            </a:r>
            <a:endParaRPr sz="1450">
              <a:solidFill>
                <a:schemeClr val="dk1"/>
              </a:solidFill>
              <a:highlight>
                <a:srgbClr val="FFFFFF"/>
              </a:highlight>
            </a:endParaRPr>
          </a:p>
          <a:p>
            <a:pPr indent="0" lvl="0" marL="457200" marR="0" rtl="0" algn="l">
              <a:lnSpc>
                <a:spcPct val="100000"/>
              </a:lnSpc>
              <a:spcBef>
                <a:spcPts val="1400"/>
              </a:spcBef>
              <a:spcAft>
                <a:spcPts val="0"/>
              </a:spcAft>
              <a:buNone/>
            </a:pPr>
            <a:r>
              <a:rPr lang="en-US" sz="1450">
                <a:solidFill>
                  <a:schemeClr val="dk1"/>
                </a:solidFill>
                <a:highlight>
                  <a:srgbClr val="FFFFFF"/>
                </a:highlight>
              </a:rPr>
              <a:t>Red Colour-Negative</a:t>
            </a:r>
            <a:br>
              <a:rPr lang="en-US" sz="1450">
                <a:solidFill>
                  <a:schemeClr val="dk1"/>
                </a:solidFill>
                <a:highlight>
                  <a:srgbClr val="FFFFFF"/>
                </a:highlight>
              </a:rPr>
            </a:br>
            <a:endParaRPr sz="1450">
              <a:solidFill>
                <a:schemeClr val="dk1"/>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8"/>
          <p:cNvSpPr txBox="1"/>
          <p:nvPr>
            <p:ph idx="1" type="body"/>
          </p:nvPr>
        </p:nvSpPr>
        <p:spPr>
          <a:xfrm>
            <a:off x="770007" y="1690700"/>
            <a:ext cx="2599800" cy="4314900"/>
          </a:xfrm>
          <a:prstGeom prst="rect">
            <a:avLst/>
          </a:prstGeom>
          <a:noFill/>
          <a:ln>
            <a:noFill/>
          </a:ln>
        </p:spPr>
        <p:txBody>
          <a:bodyPr anchorCtr="0" anchor="t" bIns="45700" lIns="91425" spcFirstLastPara="1" rIns="91425" wrap="square" tIns="45700">
            <a:normAutofit fontScale="32500" lnSpcReduction="20000"/>
          </a:bodyPr>
          <a:lstStyle/>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457200" rtl="0" algn="l">
              <a:lnSpc>
                <a:spcPct val="115000"/>
              </a:lnSpc>
              <a:spcBef>
                <a:spcPts val="1500"/>
              </a:spcBef>
              <a:spcAft>
                <a:spcPts val="0"/>
              </a:spcAft>
              <a:buNone/>
            </a:pPr>
            <a:r>
              <a:rPr lang="en-US" sz="4983">
                <a:solidFill>
                  <a:schemeClr val="dk1"/>
                </a:solidFill>
              </a:rPr>
              <a:t>Launch Site Marker: In Red circle</a:t>
            </a:r>
            <a:endParaRPr sz="4983">
              <a:solidFill>
                <a:schemeClr val="dk1"/>
              </a:solidFill>
            </a:endParaRPr>
          </a:p>
          <a:p>
            <a:pPr indent="0" lvl="0" marL="457200" rtl="0" algn="l">
              <a:lnSpc>
                <a:spcPct val="115000"/>
              </a:lnSpc>
              <a:spcBef>
                <a:spcPts val="1500"/>
              </a:spcBef>
              <a:spcAft>
                <a:spcPts val="0"/>
              </a:spcAft>
              <a:buNone/>
            </a:pPr>
            <a:r>
              <a:rPr lang="en-US" sz="4983">
                <a:solidFill>
                  <a:schemeClr val="dk1"/>
                </a:solidFill>
              </a:rPr>
              <a:t>Proximity Markers: railway, highway, coastline, and other features are represented on the map with dotted line.</a:t>
            </a:r>
            <a:endParaRPr sz="4983">
              <a:solidFill>
                <a:schemeClr val="dk1"/>
              </a:solidFill>
            </a:endParaRPr>
          </a:p>
          <a:p>
            <a:pPr indent="0" lvl="0" marL="457200" rtl="0" algn="l">
              <a:lnSpc>
                <a:spcPct val="115000"/>
              </a:lnSpc>
              <a:spcBef>
                <a:spcPts val="1500"/>
              </a:spcBef>
              <a:spcAft>
                <a:spcPts val="0"/>
              </a:spcAft>
              <a:buNone/>
            </a:pPr>
            <a:r>
              <a:rPr lang="en-US" sz="4983">
                <a:solidFill>
                  <a:schemeClr val="dk1"/>
                </a:solidFill>
              </a:rPr>
              <a:t>Distance Information: Distance from coast is 0.90KM</a:t>
            </a:r>
            <a:endParaRPr sz="4983">
              <a:solidFill>
                <a:schemeClr val="dk1"/>
              </a:solidFill>
            </a:endParaRPr>
          </a:p>
          <a:p>
            <a:pPr indent="0" lvl="0" marL="457200" rtl="0" algn="l">
              <a:lnSpc>
                <a:spcPct val="115000"/>
              </a:lnSpc>
              <a:spcBef>
                <a:spcPts val="1500"/>
              </a:spcBef>
              <a:spcAft>
                <a:spcPts val="0"/>
              </a:spcAft>
              <a:buNone/>
            </a:pPr>
            <a:r>
              <a:t/>
            </a:r>
            <a:endParaRPr sz="4983">
              <a:solidFill>
                <a:schemeClr val="dk1"/>
              </a:solidFill>
            </a:endParaRPr>
          </a:p>
          <a:p>
            <a:pPr indent="-134302" lvl="0" marL="228600" marR="0" rtl="0" algn="l">
              <a:lnSpc>
                <a:spcPct val="100000"/>
              </a:lnSpc>
              <a:spcBef>
                <a:spcPts val="1500"/>
              </a:spcBef>
              <a:spcAft>
                <a:spcPts val="0"/>
              </a:spcAft>
              <a:buClr>
                <a:srgbClr val="292929"/>
              </a:buClr>
              <a:buSzPct val="100000"/>
              <a:buChar char="•"/>
            </a:pPr>
            <a:r>
              <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03" name="Google Shape;403;p58"/>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1C7DDB"/>
                </a:solidFill>
              </a:rPr>
              <a:t>Proximity Analysis of Selected Launch Site.</a:t>
            </a:r>
            <a:endParaRPr sz="4000">
              <a:solidFill>
                <a:srgbClr val="1C7DDB"/>
              </a:solidFill>
            </a:endParaRPr>
          </a:p>
        </p:txBody>
      </p:sp>
      <p:pic>
        <p:nvPicPr>
          <p:cNvPr id="404" name="Google Shape;404;p58"/>
          <p:cNvPicPr preferRelativeResize="0"/>
          <p:nvPr/>
        </p:nvPicPr>
        <p:blipFill rotWithShape="1">
          <a:blip r:embed="rId4">
            <a:alphaModFix/>
          </a:blip>
          <a:srcRect b="3641" l="0" r="-3788" t="14155"/>
          <a:stretch/>
        </p:blipFill>
        <p:spPr>
          <a:xfrm>
            <a:off x="3522200" y="1895950"/>
            <a:ext cx="7935773" cy="3808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5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Launches By all sites</a:t>
            </a:r>
            <a:endParaRPr/>
          </a:p>
        </p:txBody>
      </p:sp>
      <p:pic>
        <p:nvPicPr>
          <p:cNvPr id="416" name="Google Shape;416;p60"/>
          <p:cNvPicPr preferRelativeResize="0"/>
          <p:nvPr/>
        </p:nvPicPr>
        <p:blipFill>
          <a:blip r:embed="rId4">
            <a:alphaModFix/>
          </a:blip>
          <a:stretch>
            <a:fillRect/>
          </a:stretch>
        </p:blipFill>
        <p:spPr>
          <a:xfrm>
            <a:off x="1083550" y="2337125"/>
            <a:ext cx="8909551" cy="4188700"/>
          </a:xfrm>
          <a:prstGeom prst="rect">
            <a:avLst/>
          </a:prstGeom>
          <a:noFill/>
          <a:ln>
            <a:noFill/>
          </a:ln>
        </p:spPr>
      </p:pic>
      <p:sp>
        <p:nvSpPr>
          <p:cNvPr id="417" name="Google Shape;417;p6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61"/>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24" name="Google Shape;424;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Highest S</a:t>
            </a:r>
            <a:r>
              <a:rPr lang="en-US" sz="4000">
                <a:solidFill>
                  <a:srgbClr val="0B49CB"/>
                </a:solidFill>
              </a:rPr>
              <a:t>uccess</a:t>
            </a:r>
            <a:r>
              <a:rPr lang="en-US" sz="4000">
                <a:solidFill>
                  <a:srgbClr val="0B49CB"/>
                </a:solidFill>
              </a:rPr>
              <a:t> Rate</a:t>
            </a:r>
            <a:endParaRPr/>
          </a:p>
        </p:txBody>
      </p:sp>
      <p:pic>
        <p:nvPicPr>
          <p:cNvPr id="425" name="Google Shape;425;p61"/>
          <p:cNvPicPr preferRelativeResize="0"/>
          <p:nvPr/>
        </p:nvPicPr>
        <p:blipFill>
          <a:blip r:embed="rId4">
            <a:alphaModFix/>
          </a:blip>
          <a:stretch>
            <a:fillRect/>
          </a:stretch>
        </p:blipFill>
        <p:spPr>
          <a:xfrm>
            <a:off x="2064875" y="1710325"/>
            <a:ext cx="7372350" cy="4210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62"/>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32" name="Google Shape;432;p6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a:p>
        </p:txBody>
      </p:sp>
      <p:pic>
        <p:nvPicPr>
          <p:cNvPr id="433" name="Google Shape;433;p62"/>
          <p:cNvPicPr preferRelativeResize="0"/>
          <p:nvPr/>
        </p:nvPicPr>
        <p:blipFill>
          <a:blip r:embed="rId4">
            <a:alphaModFix/>
          </a:blip>
          <a:stretch>
            <a:fillRect/>
          </a:stretch>
        </p:blipFill>
        <p:spPr>
          <a:xfrm>
            <a:off x="652474" y="1562100"/>
            <a:ext cx="10278926" cy="4038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6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6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64"/>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445" name="Google Shape;445;p6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46" name="Google Shape;446;p64"/>
          <p:cNvPicPr preferRelativeResize="0"/>
          <p:nvPr/>
        </p:nvPicPr>
        <p:blipFill>
          <a:blip r:embed="rId4">
            <a:alphaModFix/>
          </a:blip>
          <a:stretch>
            <a:fillRect/>
          </a:stretch>
        </p:blipFill>
        <p:spPr>
          <a:xfrm>
            <a:off x="0" y="0"/>
            <a:ext cx="12191995" cy="6858000"/>
          </a:xfrm>
          <a:prstGeom prst="rect">
            <a:avLst/>
          </a:prstGeom>
          <a:noFill/>
          <a:ln>
            <a:noFill/>
          </a:ln>
        </p:spPr>
      </p:pic>
      <p:sp>
        <p:nvSpPr>
          <p:cNvPr id="447" name="Google Shape;447;p64"/>
          <p:cNvSpPr txBox="1"/>
          <p:nvPr/>
        </p:nvSpPr>
        <p:spPr>
          <a:xfrm>
            <a:off x="11069400" y="6490950"/>
            <a:ext cx="388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6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65"/>
          <p:cNvSpPr txBox="1"/>
          <p:nvPr>
            <p:ph idx="1" type="body"/>
          </p:nvPr>
        </p:nvSpPr>
        <p:spPr>
          <a:xfrm>
            <a:off x="770000" y="1496227"/>
            <a:ext cx="9477900" cy="4372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5000"/>
              </a:lnSpc>
              <a:spcBef>
                <a:spcPts val="1500"/>
              </a:spcBef>
              <a:spcAft>
                <a:spcPts val="0"/>
              </a:spcAft>
              <a:buNone/>
            </a:pPr>
            <a:r>
              <a:rPr lang="en-US" sz="1200">
                <a:solidFill>
                  <a:schemeClr val="dk1"/>
                </a:solidFill>
                <a:highlight>
                  <a:schemeClr val="lt1"/>
                </a:highlight>
                <a:latin typeface="Roboto"/>
                <a:ea typeface="Roboto"/>
                <a:cs typeface="Roboto"/>
                <a:sym typeface="Roboto"/>
              </a:rPr>
              <a:t>This confusion matrix is created </a:t>
            </a:r>
            <a:r>
              <a:rPr lang="en-US" sz="1200">
                <a:solidFill>
                  <a:schemeClr val="dk1"/>
                </a:solidFill>
                <a:highlight>
                  <a:schemeClr val="lt1"/>
                </a:highlight>
                <a:latin typeface="Roboto"/>
                <a:ea typeface="Roboto"/>
                <a:cs typeface="Roboto"/>
                <a:sym typeface="Roboto"/>
              </a:rPr>
              <a:t>using</a:t>
            </a:r>
            <a:r>
              <a:rPr lang="en-US" sz="1200">
                <a:solidFill>
                  <a:schemeClr val="dk1"/>
                </a:solidFill>
                <a:highlight>
                  <a:schemeClr val="lt1"/>
                </a:highlight>
                <a:latin typeface="Roboto"/>
                <a:ea typeface="Roboto"/>
                <a:cs typeface="Roboto"/>
                <a:sym typeface="Roboto"/>
              </a:rPr>
              <a:t> Decision Tree</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91666"/>
              <a:buFont typeface="Arial"/>
              <a:buNone/>
            </a:pPr>
            <a:r>
              <a:rPr lang="en-US" sz="1200">
                <a:solidFill>
                  <a:schemeClr val="dk1"/>
                </a:solidFill>
                <a:highlight>
                  <a:schemeClr val="lt1"/>
                </a:highlight>
                <a:latin typeface="Roboto"/>
                <a:ea typeface="Roboto"/>
                <a:cs typeface="Roboto"/>
                <a:sym typeface="Roboto"/>
              </a:rPr>
              <a:t>Key Metrics:</a:t>
            </a:r>
            <a:endParaRPr sz="1200">
              <a:solidFill>
                <a:schemeClr val="dk1"/>
              </a:solidFill>
              <a:highlight>
                <a:schemeClr val="lt1"/>
              </a:highlight>
              <a:latin typeface="Roboto"/>
              <a:ea typeface="Roboto"/>
              <a:cs typeface="Roboto"/>
              <a:sym typeface="Roboto"/>
            </a:endParaRPr>
          </a:p>
          <a:p>
            <a:pPr indent="-299085" lvl="0" marL="457200" rtl="0" algn="l">
              <a:lnSpc>
                <a:spcPct val="115000"/>
              </a:lnSpc>
              <a:spcBef>
                <a:spcPts val="150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Accuracy:</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Formula: (TP + TN) / (TP + TN + FP + FN)</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Accuracy = (5 + 12) / (5 + 12 + 1 + 0) = 17 / 18 ≈ 0.9444 or 94.44%</a:t>
            </a:r>
            <a:endParaRPr sz="1200">
              <a:solidFill>
                <a:schemeClr val="dk1"/>
              </a:solidFill>
              <a:highlight>
                <a:schemeClr val="lt1"/>
              </a:highlight>
              <a:latin typeface="Roboto"/>
              <a:ea typeface="Roboto"/>
              <a:cs typeface="Roboto"/>
              <a:sym typeface="Roboto"/>
            </a:endParaRPr>
          </a:p>
          <a:p>
            <a:pPr indent="-299085" lvl="0" marL="4572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Precision (Positive Predictive Value):</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Formula: TP / (TP + FP)</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Precision = 5 / (5 + 1) = 5 / 6 ≈ 0.8333 or 83.33%</a:t>
            </a:r>
            <a:endParaRPr sz="1200">
              <a:solidFill>
                <a:schemeClr val="dk1"/>
              </a:solidFill>
              <a:highlight>
                <a:schemeClr val="lt1"/>
              </a:highlight>
              <a:latin typeface="Roboto"/>
              <a:ea typeface="Roboto"/>
              <a:cs typeface="Roboto"/>
              <a:sym typeface="Roboto"/>
            </a:endParaRPr>
          </a:p>
          <a:p>
            <a:pPr indent="-299085" lvl="0" marL="4572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Recall (Sensitivity, True Positive Rate):</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Formula: TP / (TP + FN)</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Recall = 5 / (5 + 0) = 1 or 100%</a:t>
            </a:r>
            <a:endParaRPr sz="1200">
              <a:solidFill>
                <a:schemeClr val="dk1"/>
              </a:solidFill>
              <a:highlight>
                <a:schemeClr val="lt1"/>
              </a:highlight>
              <a:latin typeface="Roboto"/>
              <a:ea typeface="Roboto"/>
              <a:cs typeface="Roboto"/>
              <a:sym typeface="Roboto"/>
            </a:endParaRPr>
          </a:p>
          <a:p>
            <a:pPr indent="-299085" lvl="0" marL="4572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Specificity (True Negative Rate):</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Formula: TN / (TN + FP)</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Specificity = 12 / (12 + 1) = 12 / 13 ≈ 0.9231 or 92.31%</a:t>
            </a:r>
            <a:endParaRPr sz="1200">
              <a:solidFill>
                <a:schemeClr val="dk1"/>
              </a:solidFill>
              <a:highlight>
                <a:schemeClr val="lt1"/>
              </a:highlight>
              <a:latin typeface="Roboto"/>
              <a:ea typeface="Roboto"/>
              <a:cs typeface="Roboto"/>
              <a:sym typeface="Roboto"/>
            </a:endParaRPr>
          </a:p>
          <a:p>
            <a:pPr indent="-299085" lvl="0" marL="4572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F1 Score:</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Formula: 2 * (Precision * Recall) / (Precision + Recall)</a:t>
            </a:r>
            <a:endParaRPr sz="1200">
              <a:solidFill>
                <a:schemeClr val="dk1"/>
              </a:solidFill>
              <a:highlight>
                <a:schemeClr val="lt1"/>
              </a:highlight>
              <a:latin typeface="Roboto"/>
              <a:ea typeface="Roboto"/>
              <a:cs typeface="Roboto"/>
              <a:sym typeface="Roboto"/>
            </a:endParaRPr>
          </a:p>
          <a:p>
            <a:pPr indent="-299085" lvl="1" marL="914400" rtl="0" algn="l">
              <a:lnSpc>
                <a:spcPct val="115000"/>
              </a:lnSpc>
              <a:spcBef>
                <a:spcPts val="0"/>
              </a:spcBef>
              <a:spcAft>
                <a:spcPts val="0"/>
              </a:spcAft>
              <a:buClr>
                <a:schemeClr val="dk1"/>
              </a:buClr>
              <a:buSzPct val="100000"/>
              <a:buFont typeface="Roboto"/>
              <a:buChar char="●"/>
            </a:pPr>
            <a:r>
              <a:rPr lang="en-US" sz="1200">
                <a:solidFill>
                  <a:schemeClr val="dk1"/>
                </a:solidFill>
                <a:highlight>
                  <a:schemeClr val="lt1"/>
                </a:highlight>
                <a:latin typeface="Roboto"/>
                <a:ea typeface="Roboto"/>
                <a:cs typeface="Roboto"/>
                <a:sym typeface="Roboto"/>
              </a:rPr>
              <a:t>F1 Score = 2 * (0.8333 * 1) / (0.8333 + 1) ≈ 0.9091 or 90.91%</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91666"/>
              <a:buFont typeface="Arial"/>
              <a:buNone/>
            </a:pPr>
            <a:r>
              <a:rPr lang="en-US" sz="1200">
                <a:solidFill>
                  <a:schemeClr val="dk1"/>
                </a:solidFill>
                <a:highlight>
                  <a:schemeClr val="lt1"/>
                </a:highlight>
                <a:latin typeface="Roboto"/>
                <a:ea typeface="Roboto"/>
                <a:cs typeface="Roboto"/>
                <a:sym typeface="Roboto"/>
              </a:rPr>
              <a:t>These metrics provide a comprehensive view of the model's performance, balancing precision and recall, and considering both positive and negative cases. In this case, the model shows high accuracy, precision, recall, and F1 score, indicating overall good performance.</a:t>
            </a:r>
            <a:endParaRPr sz="1200">
              <a:solidFill>
                <a:schemeClr val="dk1"/>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p>
        </p:txBody>
      </p:sp>
      <p:sp>
        <p:nvSpPr>
          <p:cNvPr id="454" name="Google Shape;454;p6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55" name="Google Shape;455;p65"/>
          <p:cNvPicPr preferRelativeResize="0"/>
          <p:nvPr/>
        </p:nvPicPr>
        <p:blipFill>
          <a:blip r:embed="rId4">
            <a:alphaModFix/>
          </a:blip>
          <a:stretch>
            <a:fillRect/>
          </a:stretch>
        </p:blipFill>
        <p:spPr>
          <a:xfrm>
            <a:off x="6786550" y="2135196"/>
            <a:ext cx="3405200" cy="2923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66"/>
          <p:cNvSpPr txBox="1"/>
          <p:nvPr>
            <p:ph idx="12" type="sldNum"/>
          </p:nvPr>
        </p:nvSpPr>
        <p:spPr>
          <a:xfrm>
            <a:off x="8693550" y="6111877"/>
            <a:ext cx="2764500" cy="315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66"/>
          <p:cNvSpPr txBox="1"/>
          <p:nvPr>
            <p:ph idx="1" type="body"/>
          </p:nvPr>
        </p:nvSpPr>
        <p:spPr>
          <a:xfrm>
            <a:off x="769994" y="1478175"/>
            <a:ext cx="8905800" cy="4351200"/>
          </a:xfrm>
          <a:prstGeom prst="rect">
            <a:avLst/>
          </a:prstGeom>
          <a:noFill/>
          <a:ln>
            <a:noFill/>
          </a:ln>
        </p:spPr>
        <p:txBody>
          <a:bodyPr anchorCtr="0" anchor="t" bIns="45700" lIns="91425" spcFirstLastPara="1" rIns="91425" wrap="square" tIns="45700">
            <a:normAutofit fontScale="70000"/>
          </a:bodyPr>
          <a:lstStyle/>
          <a:p>
            <a:pPr indent="-326390" lvl="0" marL="457200" rtl="0" algn="l">
              <a:spcBef>
                <a:spcPts val="1400"/>
              </a:spcBef>
              <a:spcAft>
                <a:spcPts val="0"/>
              </a:spcAft>
              <a:buClr>
                <a:srgbClr val="292929"/>
              </a:buClr>
              <a:buSzPct val="100000"/>
              <a:buChar char="•"/>
            </a:pPr>
            <a:r>
              <a:rPr lang="en-US" sz="2200">
                <a:solidFill>
                  <a:srgbClr val="292929"/>
                </a:solidFill>
              </a:rPr>
              <a:t>- Project integrated data science and machine learning for SpaceX rocket landing prediction.</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Random Forest emerged as the top-performing model with an accuracy rate exceeding 90%.</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Analysis provided insights into optimal launch sites and cost estimations based on landing success.</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Leveraged advanced data visualization and interactive dashboards for comprehensive exploration.</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Technical prowess demonstrated through nuanced analyses and predictive modeling techniques.</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Contributions extend to the evolving landscape of space mission planning.</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Findings offer actionable insights for strategic decision-making in aerospace exploration.</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 Project showcases the convergence of technical precision and strategic insight.</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462" name="Google Shape;462;p6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00" y="1344000"/>
            <a:ext cx="10104900" cy="54486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Web </a:t>
            </a:r>
            <a:r>
              <a:rPr lang="en-US" sz="7600">
                <a:solidFill>
                  <a:srgbClr val="757070"/>
                </a:solidFill>
              </a:rPr>
              <a:t>Scraping</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7600">
                <a:solidFill>
                  <a:srgbClr val="757070"/>
                </a:solidFill>
              </a:rPr>
              <a:t>API</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Python Libraries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KNN</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7600">
                <a:solidFill>
                  <a:srgbClr val="757070"/>
                </a:solidFill>
              </a:rPr>
              <a:t>Decision tree</a:t>
            </a:r>
            <a:endParaRPr sz="7600">
              <a:solidFill>
                <a:srgbClr val="757070"/>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00" y="281500"/>
            <a:ext cx="10515600" cy="690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394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rPr>
              <a:t>Data Collection Process:</a:t>
            </a:r>
            <a:endParaRPr sz="2200">
              <a:solidFill>
                <a:srgbClr val="292929"/>
              </a:solidFill>
            </a:endParaRPr>
          </a:p>
          <a:p>
            <a:pPr indent="0" lvl="0" marL="0" rtl="0" algn="l">
              <a:lnSpc>
                <a:spcPct val="90000"/>
              </a:lnSpc>
              <a:spcBef>
                <a:spcPts val="1000"/>
              </a:spcBef>
              <a:spcAft>
                <a:spcPts val="0"/>
              </a:spcAft>
              <a:buClr>
                <a:schemeClr val="dk1"/>
              </a:buClr>
              <a:buSzPts val="1100"/>
              <a:buFont typeface="Arial"/>
              <a:buNone/>
            </a:pPr>
            <a:r>
              <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latin typeface="Times New Roman"/>
                <a:ea typeface="Times New Roman"/>
                <a:cs typeface="Times New Roman"/>
                <a:sym typeface="Times New Roman"/>
              </a:rPr>
              <a:t>SpaceX REST API:</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latin typeface="Times New Roman"/>
                <a:ea typeface="Times New Roman"/>
                <a:cs typeface="Times New Roman"/>
                <a:sym typeface="Times New Roman"/>
              </a:rPr>
              <a:t>   - Utilized the SpaceX REST API to gather comprehensive launch data.</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latin typeface="Times New Roman"/>
                <a:ea typeface="Times New Roman"/>
                <a:cs typeface="Times New Roman"/>
                <a:sym typeface="Times New Roman"/>
              </a:rPr>
              <a:t>   - Focused on the `/launches/past` endpoint to retrieve historical launch information.</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latin typeface="Times New Roman"/>
                <a:ea typeface="Times New Roman"/>
                <a:cs typeface="Times New Roman"/>
                <a:sym typeface="Times New Roman"/>
              </a:rPr>
              <a:t>   - Conducted a GET request using the `requests` library to obtain the raw data in JSON format.</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latin typeface="Times New Roman"/>
                <a:ea typeface="Times New Roman"/>
                <a:cs typeface="Times New Roman"/>
                <a:sym typeface="Times New Roman"/>
              </a:rPr>
              <a:t>   - Normalized the JSON data into a flat table using the `json_normalize` function, facilitating easy conversion into a Pandas DataFrame.</a:t>
            </a:r>
            <a:endParaRPr sz="2200">
              <a:solidFill>
                <a:srgbClr val="29292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t/>
            </a:r>
            <a:endParaRPr sz="2200">
              <a:solidFill>
                <a:srgbClr val="292929"/>
              </a:solidFill>
            </a:endParaRPr>
          </a:p>
          <a:p>
            <a:pPr indent="0" lvl="0" marL="0" rtl="0" algn="l">
              <a:lnSpc>
                <a:spcPct val="90000"/>
              </a:lnSpc>
              <a:spcBef>
                <a:spcPts val="1000"/>
              </a:spcBef>
              <a:spcAft>
                <a:spcPts val="0"/>
              </a:spcAft>
              <a:buClr>
                <a:schemeClr val="dk1"/>
              </a:buClr>
              <a:buSzPts val="1100"/>
              <a:buFont typeface="Arial"/>
              <a:buNone/>
            </a:pPr>
            <a:r>
              <a:rPr lang="en-US" sz="2200">
                <a:solidFill>
                  <a:srgbClr val="292929"/>
                </a:solidFill>
              </a:rPr>
              <a:t>   </a:t>
            </a:r>
            <a:endParaRPr sz="2200">
              <a:solidFill>
                <a:srgbClr val="292929"/>
              </a:solidFill>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770000" y="1330200"/>
            <a:ext cx="10515600" cy="486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2. Web Scraping:</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 Employed web scraping techniques with Python's BeautifulSoup package to extract Falcon 9 launch records from related Wiki pages.</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 Parsed the HTML tables to convert the extracted data into a Pandas DataFrame for subsequent visualization and analysis.</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3. Data Wrangling:</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 Addressed challenges in the obtained data, such as non-informative identification numbers in certain columns (e.g., 'rocket').</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 Utilized additional API endpoints (`Booster`, `Launchpad`, `Payload`, and `Core`) to fetch specific data corresponding to identification numbers, ensuring data completeness.</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 Applied data filtering techniques to exclude Falcon 1 launches, focusing exclusively on Falcon 9.</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t/>
            </a:r>
            <a:endParaRPr sz="2200">
              <a:solidFill>
                <a:srgbClr val="292929"/>
              </a:solidFill>
            </a:endParaRPr>
          </a:p>
        </p:txBody>
      </p:sp>
      <p:sp>
        <p:nvSpPr>
          <p:cNvPr id="137" name="Google Shape;137;p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None/>
            </a:pPr>
            <a:r>
              <a:rPr b="1" lang="en-US" sz="2200">
                <a:solidFill>
                  <a:srgbClr val="292929"/>
                </a:solidFill>
              </a:rPr>
              <a:t>Data Collection Process with SpaceX REST Calls:</a:t>
            </a:r>
            <a:endParaRPr b="1"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rPr lang="en-US" sz="2200">
                <a:solidFill>
                  <a:srgbClr val="292929"/>
                </a:solidFill>
              </a:rPr>
              <a:t>1. </a:t>
            </a:r>
            <a:r>
              <a:rPr b="1" lang="en-US" sz="2200">
                <a:solidFill>
                  <a:srgbClr val="292929"/>
                </a:solidFill>
              </a:rPr>
              <a:t>API Selection</a:t>
            </a:r>
            <a:endParaRPr b="1"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rPr lang="en-US" sz="2200">
                <a:solidFill>
                  <a:srgbClr val="292929"/>
                </a:solidFill>
              </a:rPr>
              <a:t>2.</a:t>
            </a:r>
            <a:r>
              <a:rPr b="1" lang="en-US" sz="2200">
                <a:solidFill>
                  <a:srgbClr val="292929"/>
                </a:solidFill>
              </a:rPr>
              <a:t>Endpoint Selection</a:t>
            </a:r>
            <a:endParaRPr b="1" sz="2200">
              <a:solidFill>
                <a:srgbClr val="292929"/>
              </a:solidFill>
            </a:endParaRPr>
          </a:p>
          <a:p>
            <a:pPr indent="0" lvl="0" marL="457200" rtl="0" algn="l">
              <a:spcBef>
                <a:spcPts val="0"/>
              </a:spcBef>
              <a:spcAft>
                <a:spcPts val="0"/>
              </a:spcAft>
              <a:buNone/>
            </a:pPr>
            <a:r>
              <a:rPr lang="en-US" sz="2200">
                <a:solidFill>
                  <a:srgbClr val="292929"/>
                </a:solidFill>
              </a:rPr>
              <a:t>   </a:t>
            </a:r>
            <a:endParaRPr sz="2200">
              <a:solidFill>
                <a:srgbClr val="292929"/>
              </a:solidFill>
            </a:endParaRPr>
          </a:p>
          <a:p>
            <a:pPr indent="0" lvl="0" marL="457200" rtl="0" algn="l">
              <a:spcBef>
                <a:spcPts val="0"/>
              </a:spcBef>
              <a:spcAft>
                <a:spcPts val="0"/>
              </a:spcAft>
              <a:buNone/>
            </a:pPr>
            <a:r>
              <a:rPr lang="en-US" sz="2200">
                <a:solidFill>
                  <a:srgbClr val="292929"/>
                </a:solidFill>
              </a:rPr>
              <a:t>3. </a:t>
            </a:r>
            <a:r>
              <a:rPr b="1" lang="en-US" sz="2200">
                <a:solidFill>
                  <a:srgbClr val="292929"/>
                </a:solidFill>
              </a:rPr>
              <a:t>GET Request</a:t>
            </a:r>
            <a:endParaRPr b="1"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rPr lang="en-US" sz="2200">
                <a:solidFill>
                  <a:srgbClr val="292929"/>
                </a:solidFill>
              </a:rPr>
              <a:t>4. </a:t>
            </a:r>
            <a:r>
              <a:rPr b="1" lang="en-US" sz="2200">
                <a:solidFill>
                  <a:srgbClr val="292929"/>
                </a:solidFill>
              </a:rPr>
              <a:t>Data Normalization</a:t>
            </a:r>
            <a:endParaRPr b="1"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rPr lang="en-US" sz="2200">
                <a:solidFill>
                  <a:srgbClr val="292929"/>
                </a:solidFill>
              </a:rPr>
              <a:t>5.</a:t>
            </a:r>
            <a:r>
              <a:rPr b="1" lang="en-US" sz="2200">
                <a:solidFill>
                  <a:srgbClr val="292929"/>
                </a:solidFill>
              </a:rPr>
              <a:t>Pandas DataFrame Conversion</a:t>
            </a:r>
            <a:endParaRPr b="1" sz="2200">
              <a:solidFill>
                <a:srgbClr val="292929"/>
              </a:solidFill>
            </a:endParaRPr>
          </a:p>
          <a:p>
            <a:pPr indent="0" lvl="0" marL="457200" rtl="0" algn="l">
              <a:spcBef>
                <a:spcPts val="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186690" lvl="0" marL="228600" marR="0" rtl="0" algn="l">
              <a:lnSpc>
                <a:spcPct val="100000"/>
              </a:lnSpc>
              <a:spcBef>
                <a:spcPts val="1400"/>
              </a:spcBef>
              <a:spcAft>
                <a:spcPts val="0"/>
              </a:spcAft>
              <a:buClr>
                <a:srgbClr val="292929"/>
              </a:buClr>
              <a:buSzPct val="100000"/>
              <a:buFont typeface="Arial"/>
              <a:buChar char="•"/>
            </a:pPr>
            <a:r>
              <a:rPr lang="en-US" sz="2200" u="sng">
                <a:solidFill>
                  <a:schemeClr val="hlink"/>
                </a:solidFill>
                <a:hlinkClick r:id="rId4"/>
              </a:rPr>
              <a:t>https://github.com/Bhavnish04/SpcaeX-Landing/blob/main/Spacex%20API.htm</a:t>
            </a:r>
            <a:r>
              <a:rPr lang="en-US" sz="2200">
                <a:solidFill>
                  <a:srgbClr val="292929"/>
                </a:solidFill>
              </a:rPr>
              <a:t> </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2"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23"/>
          <p:cNvPicPr preferRelativeResize="0"/>
          <p:nvPr/>
        </p:nvPicPr>
        <p:blipFill>
          <a:blip r:embed="rId5">
            <a:alphaModFix/>
          </a:blip>
          <a:stretch>
            <a:fillRect/>
          </a:stretch>
        </p:blipFill>
        <p:spPr>
          <a:xfrm>
            <a:off x="5910258" y="1876625"/>
            <a:ext cx="5126200" cy="4206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